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7"/>
  </p:notesMasterIdLst>
  <p:handoutMasterIdLst>
    <p:handoutMasterId r:id="rId48"/>
  </p:handoutMasterIdLst>
  <p:sldIdLst>
    <p:sldId id="307" r:id="rId2"/>
    <p:sldId id="329" r:id="rId3"/>
    <p:sldId id="5105" r:id="rId4"/>
    <p:sldId id="586" r:id="rId5"/>
    <p:sldId id="5017" r:id="rId6"/>
    <p:sldId id="756" r:id="rId7"/>
    <p:sldId id="309" r:id="rId8"/>
    <p:sldId id="898" r:id="rId9"/>
    <p:sldId id="899" r:id="rId10"/>
    <p:sldId id="834" r:id="rId11"/>
    <p:sldId id="892" r:id="rId12"/>
    <p:sldId id="864" r:id="rId13"/>
    <p:sldId id="695" r:id="rId14"/>
    <p:sldId id="5074" r:id="rId15"/>
    <p:sldId id="5063" r:id="rId16"/>
    <p:sldId id="839" r:id="rId17"/>
    <p:sldId id="4929" r:id="rId18"/>
    <p:sldId id="5061" r:id="rId19"/>
    <p:sldId id="955" r:id="rId20"/>
    <p:sldId id="865" r:id="rId21"/>
    <p:sldId id="4992" r:id="rId22"/>
    <p:sldId id="911" r:id="rId23"/>
    <p:sldId id="5107" r:id="rId24"/>
    <p:sldId id="651" r:id="rId25"/>
    <p:sldId id="653" r:id="rId26"/>
    <p:sldId id="5075" r:id="rId27"/>
    <p:sldId id="5054" r:id="rId28"/>
    <p:sldId id="5104" r:id="rId29"/>
    <p:sldId id="5076" r:id="rId30"/>
    <p:sldId id="273" r:id="rId31"/>
    <p:sldId id="5012" r:id="rId32"/>
    <p:sldId id="5108" r:id="rId33"/>
    <p:sldId id="5010" r:id="rId34"/>
    <p:sldId id="5106" r:id="rId35"/>
    <p:sldId id="5110" r:id="rId36"/>
    <p:sldId id="4982" r:id="rId37"/>
    <p:sldId id="5007" r:id="rId38"/>
    <p:sldId id="4999" r:id="rId39"/>
    <p:sldId id="5009" r:id="rId40"/>
    <p:sldId id="279" r:id="rId41"/>
    <p:sldId id="5014" r:id="rId42"/>
    <p:sldId id="321" r:id="rId43"/>
    <p:sldId id="5008" r:id="rId44"/>
    <p:sldId id="4976" r:id="rId45"/>
    <p:sldId id="322" r:id="rId46"/>
  </p:sldIdLst>
  <p:sldSz cx="9906000" cy="6858000" type="A4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1" userDrawn="1">
          <p15:clr>
            <a:srgbClr val="A4A3A4"/>
          </p15:clr>
        </p15:guide>
        <p15:guide id="2" pos="3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2E75B6"/>
    <a:srgbClr val="4472C4"/>
    <a:srgbClr val="BF9000"/>
    <a:srgbClr val="5F9127"/>
    <a:srgbClr val="92D050"/>
    <a:srgbClr val="FFCC66"/>
    <a:srgbClr val="E9EBF5"/>
    <a:srgbClr val="CFD5EA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3898" autoAdjust="0"/>
  </p:normalViewPr>
  <p:slideViewPr>
    <p:cSldViewPr snapToGrid="0">
      <p:cViewPr varScale="1">
        <p:scale>
          <a:sx n="54" d="100"/>
          <a:sy n="54" d="100"/>
        </p:scale>
        <p:origin x="372" y="84"/>
      </p:cViewPr>
      <p:guideLst>
        <p:guide orient="horz" pos="3271"/>
        <p:guide pos="3097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G:\4.%20Jumlah%20Penduduk%20Berdasarkan%20Kelompok%20Umur%20per%20Kab-semester%20I%202019%20Dinpermasdukcapil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1.%20KESSOS\DATA\4.%20Jumlah%20Penduduk%20Berdasarkan%20Kelompok%20Umur%20per%20Kab-semester%20I%202019%20Dinpermasdukcapil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ownloads\GAMBAR%20MBK%20DHARMA_GRAFI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ownloads\GAMBAR%20MBK%20DHARMA_GRAFIK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'Berdasar Usia'!$H$4</c:f>
              <c:strCache>
                <c:ptCount val="1"/>
                <c:pt idx="0">
                  <c:v>Laki-Laki</c:v>
                </c:pt>
              </c:strCache>
            </c:strRef>
          </c:tx>
          <c:invertIfNegative val="0"/>
          <c:cat>
            <c:strRef>
              <c:f>'Berdasar Usia'!$B$5:$B$20</c:f>
              <c:strCache>
                <c:ptCount val="16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&gt;= 75</c:v>
                </c:pt>
              </c:strCache>
            </c:strRef>
          </c:cat>
          <c:val>
            <c:numRef>
              <c:f>'Berdasar Usia'!$H$5:$H$20</c:f>
              <c:numCache>
                <c:formatCode>0.00</c:formatCode>
                <c:ptCount val="16"/>
                <c:pt idx="0">
                  <c:v>-3.2600521681841315</c:v>
                </c:pt>
                <c:pt idx="1">
                  <c:v>-4.0509296134962085</c:v>
                </c:pt>
                <c:pt idx="2">
                  <c:v>-3.9179834810151131</c:v>
                </c:pt>
                <c:pt idx="3">
                  <c:v>-4.0642742096426279</c:v>
                </c:pt>
                <c:pt idx="4">
                  <c:v>-4.2148455965443556</c:v>
                </c:pt>
                <c:pt idx="5">
                  <c:v>-4.0729304657744336</c:v>
                </c:pt>
                <c:pt idx="6">
                  <c:v>-4.0562518148469264</c:v>
                </c:pt>
                <c:pt idx="7">
                  <c:v>-4.166669342659838</c:v>
                </c:pt>
                <c:pt idx="8">
                  <c:v>-3.6388527288526342</c:v>
                </c:pt>
                <c:pt idx="9">
                  <c:v>-3.5172937616958952</c:v>
                </c:pt>
                <c:pt idx="10">
                  <c:v>-3.0910401633809643</c:v>
                </c:pt>
                <c:pt idx="11">
                  <c:v>-2.7377113344654802</c:v>
                </c:pt>
                <c:pt idx="12">
                  <c:v>-2.099245428568302</c:v>
                </c:pt>
                <c:pt idx="13">
                  <c:v>-1.4763775377525161</c:v>
                </c:pt>
                <c:pt idx="14">
                  <c:v>-0.85272779154417522</c:v>
                </c:pt>
                <c:pt idx="15">
                  <c:v>-1.2292498022115284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D4-4776-9D56-8788C846EA56}"/>
            </c:ext>
          </c:extLst>
        </c:ser>
        <c:ser>
          <c:idx val="1"/>
          <c:order val="1"/>
          <c:tx>
            <c:strRef>
              <c:f>'Berdasar Usia'!$J$4</c:f>
              <c:strCache>
                <c:ptCount val="1"/>
                <c:pt idx="0">
                  <c:v>perempuan</c:v>
                </c:pt>
              </c:strCache>
            </c:strRef>
          </c:tx>
          <c:invertIfNegative val="0"/>
          <c:cat>
            <c:strRef>
              <c:f>'Berdasar Usia'!$B$5:$B$20</c:f>
              <c:strCache>
                <c:ptCount val="16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&gt;= 75</c:v>
                </c:pt>
              </c:strCache>
            </c:strRef>
          </c:cat>
          <c:val>
            <c:numRef>
              <c:f>'Berdasar Usia'!$J$5:$J$20</c:f>
              <c:numCache>
                <c:formatCode>0.00</c:formatCode>
                <c:ptCount val="16"/>
                <c:pt idx="0">
                  <c:v>3.0539997641589056</c:v>
                </c:pt>
                <c:pt idx="1">
                  <c:v>3.7908286631202581</c:v>
                </c:pt>
                <c:pt idx="2">
                  <c:v>3.6818966605532077</c:v>
                </c:pt>
                <c:pt idx="3">
                  <c:v>3.8624186936709761</c:v>
                </c:pt>
                <c:pt idx="4">
                  <c:v>3.9836872573962125</c:v>
                </c:pt>
                <c:pt idx="5">
                  <c:v>3.85202839397212</c:v>
                </c:pt>
                <c:pt idx="6">
                  <c:v>3.9020615544139661</c:v>
                </c:pt>
                <c:pt idx="7">
                  <c:v>4.0764320609967815</c:v>
                </c:pt>
                <c:pt idx="8">
                  <c:v>3.6731426724973413</c:v>
                </c:pt>
                <c:pt idx="9">
                  <c:v>3.6340917879801462</c:v>
                </c:pt>
                <c:pt idx="10">
                  <c:v>3.3247004397852749</c:v>
                </c:pt>
                <c:pt idx="11">
                  <c:v>2.8244833213351108</c:v>
                </c:pt>
                <c:pt idx="12">
                  <c:v>2.0422481704513977</c:v>
                </c:pt>
                <c:pt idx="13">
                  <c:v>1.4372652217401918</c:v>
                </c:pt>
                <c:pt idx="14">
                  <c:v>0.97129336948372069</c:v>
                </c:pt>
                <c:pt idx="15">
                  <c:v>1.4429867278092476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D4-4776-9D56-8788C846EA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100"/>
        <c:axId val="145803136"/>
        <c:axId val="145804672"/>
      </c:barChart>
      <c:catAx>
        <c:axId val="145803136"/>
        <c:scaling>
          <c:orientation val="minMax"/>
        </c:scaling>
        <c:delete val="0"/>
        <c:axPos val="l"/>
        <c:numFmt formatCode="General" sourceLinked="0"/>
        <c:majorTickMark val="cross"/>
        <c:minorTickMark val="out"/>
        <c:tickLblPos val="low"/>
        <c:txPr>
          <a:bodyPr/>
          <a:lstStyle/>
          <a:p>
            <a:pPr>
              <a:defRPr lang="en-US"/>
            </a:pPr>
            <a:endParaRPr lang="en-US"/>
          </a:p>
        </c:txPr>
        <c:crossAx val="145804672"/>
        <c:crosses val="autoZero"/>
        <c:auto val="1"/>
        <c:lblAlgn val="ctr"/>
        <c:lblOffset val="100"/>
        <c:noMultiLvlLbl val="0"/>
      </c:catAx>
      <c:valAx>
        <c:axId val="145804672"/>
        <c:scaling>
          <c:orientation val="minMax"/>
        </c:scaling>
        <c:delete val="0"/>
        <c:axPos val="b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458031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44021145418910329"/>
          <c:y val="0.92664164248195202"/>
          <c:w val="0.52434510271839085"/>
          <c:h val="5.508190823399612E-2"/>
        </c:manualLayout>
      </c:layout>
      <c:overlay val="0"/>
      <c:txPr>
        <a:bodyPr/>
        <a:lstStyle/>
        <a:p>
          <a:pPr>
            <a:defRPr lang="en-US" sz="1600">
              <a:latin typeface="Bahnschrift SemiBold Condensed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n-US" sz="1200">
                <a:latin typeface="Bahnschrift SemiBold Condensed" pitchFamily="34" charset="0"/>
              </a:defRPr>
            </a:pPr>
            <a:r>
              <a:rPr lang="en-US" sz="1200">
                <a:latin typeface="Bahnschrift SemiBold Condensed" pitchFamily="34" charset="0"/>
              </a:rPr>
              <a:t>Rasio Ketergantungan</a:t>
            </a:r>
            <a:r>
              <a:rPr lang="id-ID" sz="1200">
                <a:latin typeface="Bahnschrift SemiBold Condensed" pitchFamily="34" charset="0"/>
              </a:rPr>
              <a:t> Kabupaten/Kota 2019</a:t>
            </a:r>
            <a:endParaRPr lang="en-US" sz="1200">
              <a:latin typeface="Bahnschrift SemiBold Condensed" pitchFamily="34" charset="0"/>
            </a:endParaRPr>
          </a:p>
        </c:rich>
      </c:tx>
      <c:layout>
        <c:manualLayout>
          <c:xMode val="edge"/>
          <c:yMode val="edge"/>
          <c:x val="0.50991846470945912"/>
          <c:y val="8.7124335258901245E-2"/>
        </c:manualLayout>
      </c:layout>
      <c:overlay val="0"/>
      <c:spPr>
        <a:solidFill>
          <a:sysClr val="window" lastClr="FFFFFF">
            <a:lumMod val="85000"/>
          </a:sysClr>
        </a:solidFill>
      </c:spPr>
    </c:title>
    <c:autoTitleDeleted val="0"/>
    <c:plotArea>
      <c:layout>
        <c:manualLayout>
          <c:layoutTarget val="inner"/>
          <c:xMode val="edge"/>
          <c:yMode val="edge"/>
          <c:x val="2.6438509288178202E-2"/>
          <c:y val="0.14051543134049302"/>
          <c:w val="0.95449778390662832"/>
          <c:h val="0.577492422712525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'rasio ketergantungan'!$F$42</c:f>
              <c:strCache>
                <c:ptCount val="1"/>
                <c:pt idx="0">
                  <c:v>Rasio Ketergantungan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lang="en-US" sz="900">
                    <a:latin typeface="Bahnschrift Light SemiCondensed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'rasio ketergantungan'!$C$43:$C$77</c:f>
              <c:strCache>
                <c:ptCount val="35"/>
                <c:pt idx="0">
                  <c:v>WONOGIRI</c:v>
                </c:pt>
                <c:pt idx="1">
                  <c:v>KLATEN</c:v>
                </c:pt>
                <c:pt idx="2">
                  <c:v>BANYUMAS</c:v>
                </c:pt>
                <c:pt idx="3">
                  <c:v>SRAGEN</c:v>
                </c:pt>
                <c:pt idx="4">
                  <c:v>PURBALINGGA</c:v>
                </c:pt>
                <c:pt idx="5">
                  <c:v>KARANGANYAR</c:v>
                </c:pt>
                <c:pt idx="6">
                  <c:v>KOTA SURAKARTA</c:v>
                </c:pt>
                <c:pt idx="7">
                  <c:v>PURWOREJO</c:v>
                </c:pt>
                <c:pt idx="8">
                  <c:v>MAGELANG</c:v>
                </c:pt>
                <c:pt idx="9">
                  <c:v>SUKOHARJO</c:v>
                </c:pt>
                <c:pt idx="10">
                  <c:v>KEBUMEN</c:v>
                </c:pt>
                <c:pt idx="11">
                  <c:v>JEPARA</c:v>
                </c:pt>
                <c:pt idx="12">
                  <c:v>KOTA TEGAL</c:v>
                </c:pt>
                <c:pt idx="13">
                  <c:v>BOYOLALI</c:v>
                </c:pt>
                <c:pt idx="14">
                  <c:v>KOTA SALATIGA</c:v>
                </c:pt>
                <c:pt idx="15">
                  <c:v>WONOSOBO</c:v>
                </c:pt>
                <c:pt idx="16">
                  <c:v>GROBOGAN</c:v>
                </c:pt>
                <c:pt idx="17">
                  <c:v>KOTA PEKALONGAN</c:v>
                </c:pt>
                <c:pt idx="18">
                  <c:v>KOTA MAGELANG</c:v>
                </c:pt>
                <c:pt idx="19">
                  <c:v>TEMANGGUNG</c:v>
                </c:pt>
                <c:pt idx="20">
                  <c:v>CILACAP</c:v>
                </c:pt>
                <c:pt idx="21">
                  <c:v>KUDUS</c:v>
                </c:pt>
                <c:pt idx="22">
                  <c:v>BANJARNEGARA</c:v>
                </c:pt>
                <c:pt idx="23">
                  <c:v>SEMARANG</c:v>
                </c:pt>
                <c:pt idx="24">
                  <c:v>KOTA SEMARANG</c:v>
                </c:pt>
                <c:pt idx="25">
                  <c:v>PATI</c:v>
                </c:pt>
                <c:pt idx="26">
                  <c:v>PEKALONGAN</c:v>
                </c:pt>
                <c:pt idx="27">
                  <c:v>KENDAL</c:v>
                </c:pt>
                <c:pt idx="28">
                  <c:v>BLORA</c:v>
                </c:pt>
                <c:pt idx="29">
                  <c:v>BATANG</c:v>
                </c:pt>
                <c:pt idx="30">
                  <c:v>DEMAK</c:v>
                </c:pt>
                <c:pt idx="31">
                  <c:v>TEGAL</c:v>
                </c:pt>
                <c:pt idx="32">
                  <c:v>PEMALANG</c:v>
                </c:pt>
                <c:pt idx="33">
                  <c:v>REMBANG</c:v>
                </c:pt>
                <c:pt idx="34">
                  <c:v>BREBES</c:v>
                </c:pt>
              </c:strCache>
            </c:strRef>
          </c:cat>
          <c:val>
            <c:numRef>
              <c:f>'rasio ketergantungan'!$F$43:$F$77</c:f>
              <c:numCache>
                <c:formatCode>_(* #,##0.00_);_(* \(#,##0.00\);_(* "-"??.00_);_(@_)</c:formatCode>
                <c:ptCount val="35"/>
                <c:pt idx="0">
                  <c:v>46.582711706076601</c:v>
                </c:pt>
                <c:pt idx="1">
                  <c:v>44.283299698952</c:v>
                </c:pt>
                <c:pt idx="2">
                  <c:v>43.871825491469508</c:v>
                </c:pt>
                <c:pt idx="3">
                  <c:v>43.824528152886394</c:v>
                </c:pt>
                <c:pt idx="4">
                  <c:v>43.777150042718112</c:v>
                </c:pt>
                <c:pt idx="5">
                  <c:v>43.413787889639501</c:v>
                </c:pt>
                <c:pt idx="6">
                  <c:v>42.986969103385896</c:v>
                </c:pt>
                <c:pt idx="7">
                  <c:v>42.843408976000802</c:v>
                </c:pt>
                <c:pt idx="8">
                  <c:v>42.841163559952008</c:v>
                </c:pt>
                <c:pt idx="9">
                  <c:v>42.728622836579873</c:v>
                </c:pt>
                <c:pt idx="10">
                  <c:v>42.526199496267999</c:v>
                </c:pt>
                <c:pt idx="11">
                  <c:v>42.449506738765812</c:v>
                </c:pt>
                <c:pt idx="12">
                  <c:v>42.411210608235095</c:v>
                </c:pt>
                <c:pt idx="13">
                  <c:v>42.191483334907012</c:v>
                </c:pt>
                <c:pt idx="14">
                  <c:v>42.163110331505315</c:v>
                </c:pt>
                <c:pt idx="15">
                  <c:v>41.498700117096199</c:v>
                </c:pt>
                <c:pt idx="16">
                  <c:v>41.285060800315001</c:v>
                </c:pt>
                <c:pt idx="17">
                  <c:v>41.093465483461998</c:v>
                </c:pt>
                <c:pt idx="18">
                  <c:v>40.999000130417812</c:v>
                </c:pt>
                <c:pt idx="19">
                  <c:v>40.761646184624198</c:v>
                </c:pt>
                <c:pt idx="20">
                  <c:v>40.730872908600858</c:v>
                </c:pt>
                <c:pt idx="21">
                  <c:v>40.417899408283908</c:v>
                </c:pt>
                <c:pt idx="22">
                  <c:v>40.299216603642797</c:v>
                </c:pt>
                <c:pt idx="23">
                  <c:v>40.290722910446412</c:v>
                </c:pt>
                <c:pt idx="24">
                  <c:v>40.178080165655999</c:v>
                </c:pt>
                <c:pt idx="25">
                  <c:v>40.123805758067903</c:v>
                </c:pt>
                <c:pt idx="26">
                  <c:v>40.033328102465212</c:v>
                </c:pt>
                <c:pt idx="27">
                  <c:v>39.940733541048701</c:v>
                </c:pt>
                <c:pt idx="28">
                  <c:v>39.638312728723676</c:v>
                </c:pt>
                <c:pt idx="29">
                  <c:v>39.515047910387295</c:v>
                </c:pt>
                <c:pt idx="30">
                  <c:v>38.801395699735899</c:v>
                </c:pt>
                <c:pt idx="31">
                  <c:v>38.329749452142501</c:v>
                </c:pt>
                <c:pt idx="32">
                  <c:v>38.327884692054042</c:v>
                </c:pt>
                <c:pt idx="33">
                  <c:v>37.88437155880785</c:v>
                </c:pt>
                <c:pt idx="34">
                  <c:v>37.4823616461643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C8-8E4C-8169-3243AC7592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"/>
        <c:overlap val="-100"/>
        <c:axId val="161147520"/>
        <c:axId val="161153408"/>
      </c:barChart>
      <c:catAx>
        <c:axId val="161147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lang="en-US" sz="600">
                <a:latin typeface="Bahnschrift Light SemiCondensed" pitchFamily="34" charset="0"/>
              </a:defRPr>
            </a:pPr>
            <a:endParaRPr lang="en-US"/>
          </a:p>
        </c:txPr>
        <c:crossAx val="161153408"/>
        <c:crosses val="autoZero"/>
        <c:auto val="1"/>
        <c:lblAlgn val="ctr"/>
        <c:lblOffset val="100"/>
        <c:noMultiLvlLbl val="0"/>
      </c:catAx>
      <c:valAx>
        <c:axId val="161153408"/>
        <c:scaling>
          <c:orientation val="minMax"/>
        </c:scaling>
        <c:delete val="1"/>
        <c:axPos val="l"/>
        <c:numFmt formatCode="_(* #,##0.00_);_(* \(#,##0.00\);_(* &quot;-&quot;??.00_);_(@_)" sourceLinked="1"/>
        <c:majorTickMark val="out"/>
        <c:minorTickMark val="none"/>
        <c:tickLblPos val="nextTo"/>
        <c:crossAx val="161147520"/>
        <c:crosses val="autoZero"/>
        <c:crossBetween val="between"/>
      </c:valAx>
    </c:plotArea>
    <c:plotVisOnly val="1"/>
    <c:dispBlanksAs val="zero"/>
    <c:showDLblsOverMax val="0"/>
  </c:chart>
  <c:spPr>
    <a:noFill/>
    <a:ln cmpd="thickThin">
      <a:noFill/>
    </a:ln>
  </c:spPr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Jumlah Peserta Pengembangan Kompetensi SDM Aparatur Provinsi Jawa Tengah Tahun 2015 - 2019 (Orang)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'4.1'!$B$3</c:f>
              <c:strCache>
                <c:ptCount val="1"/>
                <c:pt idx="0">
                  <c:v>Teknis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'4.1'!$C$2:$G$2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'4.1'!$C$3:$G$3</c:f>
              <c:numCache>
                <c:formatCode>General</c:formatCode>
                <c:ptCount val="5"/>
                <c:pt idx="0">
                  <c:v>136</c:v>
                </c:pt>
                <c:pt idx="1">
                  <c:v>68</c:v>
                </c:pt>
                <c:pt idx="2">
                  <c:v>838</c:v>
                </c:pt>
                <c:pt idx="3">
                  <c:v>672</c:v>
                </c:pt>
                <c:pt idx="4">
                  <c:v>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75-4BF0-8FDB-2A17C25724DA}"/>
            </c:ext>
          </c:extLst>
        </c:ser>
        <c:ser>
          <c:idx val="1"/>
          <c:order val="1"/>
          <c:tx>
            <c:strRef>
              <c:f>'4.1'!$B$4</c:f>
              <c:strCache>
                <c:ptCount val="1"/>
                <c:pt idx="0">
                  <c:v>Fungsional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'4.1'!$C$2:$G$2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'4.1'!$C$4:$G$4</c:f>
              <c:numCache>
                <c:formatCode>General</c:formatCode>
                <c:ptCount val="5"/>
                <c:pt idx="0">
                  <c:v>56</c:v>
                </c:pt>
                <c:pt idx="1">
                  <c:v>92</c:v>
                </c:pt>
                <c:pt idx="2">
                  <c:v>113</c:v>
                </c:pt>
                <c:pt idx="3">
                  <c:v>278</c:v>
                </c:pt>
                <c:pt idx="4">
                  <c:v>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75-4BF0-8FDB-2A17C25724DA}"/>
            </c:ext>
          </c:extLst>
        </c:ser>
        <c:ser>
          <c:idx val="2"/>
          <c:order val="2"/>
          <c:tx>
            <c:strRef>
              <c:f>'4.1'!$B$5</c:f>
              <c:strCache>
                <c:ptCount val="1"/>
                <c:pt idx="0">
                  <c:v>Manajerial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'4.1'!$C$2:$G$2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'4.1'!$C$5:$G$5</c:f>
              <c:numCache>
                <c:formatCode>General</c:formatCode>
                <c:ptCount val="5"/>
                <c:pt idx="0">
                  <c:v>187</c:v>
                </c:pt>
                <c:pt idx="1">
                  <c:v>44</c:v>
                </c:pt>
                <c:pt idx="2">
                  <c:v>79</c:v>
                </c:pt>
                <c:pt idx="3">
                  <c:v>57</c:v>
                </c:pt>
                <c:pt idx="4">
                  <c:v>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75-4BF0-8FDB-2A17C25724DA}"/>
            </c:ext>
          </c:extLst>
        </c:ser>
        <c:ser>
          <c:idx val="3"/>
          <c:order val="3"/>
          <c:tx>
            <c:strRef>
              <c:f>'4.1'!$B$6</c:f>
              <c:strCache>
                <c:ptCount val="1"/>
                <c:pt idx="0">
                  <c:v>Pemerintah Daerah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'4.1'!$C$2:$G$2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'4.1'!$C$6:$G$6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C75-4BF0-8FDB-2A17C25724DA}"/>
            </c:ext>
          </c:extLst>
        </c:ser>
        <c:ser>
          <c:idx val="4"/>
          <c:order val="4"/>
          <c:tx>
            <c:strRef>
              <c:f>'4.1'!$B$7</c:f>
              <c:strCache>
                <c:ptCount val="1"/>
                <c:pt idx="0">
                  <c:v>Pelatihan Dasar CPNS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'4.1'!$C$2:$G$2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'4.1'!$C$7:$G$7</c:f>
              <c:numCache>
                <c:formatCode>General</c:formatCode>
                <c:ptCount val="5"/>
                <c:pt idx="0">
                  <c:v>277</c:v>
                </c:pt>
                <c:pt idx="1">
                  <c:v>1009</c:v>
                </c:pt>
                <c:pt idx="2">
                  <c:v>0</c:v>
                </c:pt>
                <c:pt idx="3">
                  <c:v>0</c:v>
                </c:pt>
                <c:pt idx="4">
                  <c:v>1120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75-4BF0-8FDB-2A17C25724DA}"/>
            </c:ext>
          </c:extLst>
        </c:ser>
        <c:ser>
          <c:idx val="5"/>
          <c:order val="5"/>
          <c:tx>
            <c:strRef>
              <c:f>'4.1'!$B$8</c:f>
              <c:strCache>
                <c:ptCount val="1"/>
                <c:pt idx="0">
                  <c:v>Sertifikasi Kompetensi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'4.1'!$C$2:$G$2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'4.1'!$C$8:$G$8</c:f>
              <c:numCache>
                <c:formatCode>General</c:formatCode>
                <c:ptCount val="5"/>
                <c:pt idx="0">
                  <c:v>0</c:v>
                </c:pt>
                <c:pt idx="1">
                  <c:v>10</c:v>
                </c:pt>
                <c:pt idx="2">
                  <c:v>4</c:v>
                </c:pt>
                <c:pt idx="3">
                  <c:v>5</c:v>
                </c:pt>
                <c:pt idx="4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C75-4BF0-8FDB-2A17C25724D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35411432"/>
        <c:axId val="635409080"/>
      </c:barChart>
      <c:catAx>
        <c:axId val="635411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409080"/>
        <c:crosses val="autoZero"/>
        <c:auto val="1"/>
        <c:lblAlgn val="ctr"/>
        <c:lblOffset val="100"/>
        <c:noMultiLvlLbl val="0"/>
      </c:catAx>
      <c:valAx>
        <c:axId val="635409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411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2"/>
    </a:solidFill>
    <a:ln w="12700" cap="flat" cmpd="sng" algn="ctr">
      <a:noFill/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/>
              <a:t>Jumlah Peserta Pengembangan Kompetensi SDM Aparatur Kab./Kota Provinsi Jawa Tengah, Provinsi Lain, Kementrian / Lembaga lainnya Tahun 2015 -2019 (Orang)</a:t>
            </a:r>
          </a:p>
        </c:rich>
      </c:tx>
      <c:layout>
        <c:manualLayout>
          <c:xMode val="edge"/>
          <c:yMode val="edge"/>
          <c:x val="0.13466371391076115"/>
          <c:y val="1.2096774193548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9061372348536756E-2"/>
          <c:y val="0.23876040603004364"/>
          <c:w val="0.92130453572821469"/>
          <c:h val="0.533188110318492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'4.2'!$B$6</c:f>
              <c:strCache>
                <c:ptCount val="1"/>
                <c:pt idx="0">
                  <c:v>Teknis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'4.2'!$C$5:$G$5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'4.2'!$C$6:$G$6</c:f>
              <c:numCache>
                <c:formatCode>General</c:formatCode>
                <c:ptCount val="5"/>
                <c:pt idx="0">
                  <c:v>1421</c:v>
                </c:pt>
                <c:pt idx="1">
                  <c:v>1021</c:v>
                </c:pt>
                <c:pt idx="2">
                  <c:v>736</c:v>
                </c:pt>
                <c:pt idx="3">
                  <c:v>668</c:v>
                </c:pt>
                <c:pt idx="4">
                  <c:v>679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FA-452F-B880-07535AC03400}"/>
            </c:ext>
          </c:extLst>
        </c:ser>
        <c:ser>
          <c:idx val="1"/>
          <c:order val="1"/>
          <c:tx>
            <c:strRef>
              <c:f>'4.2'!$B$7</c:f>
              <c:strCache>
                <c:ptCount val="1"/>
                <c:pt idx="0">
                  <c:v>Fungsional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'4.2'!$C$5:$G$5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'4.2'!$C$7:$G$7</c:f>
              <c:numCache>
                <c:formatCode>General</c:formatCode>
                <c:ptCount val="5"/>
                <c:pt idx="0">
                  <c:v>718</c:v>
                </c:pt>
                <c:pt idx="1">
                  <c:v>496</c:v>
                </c:pt>
                <c:pt idx="2">
                  <c:v>640</c:v>
                </c:pt>
                <c:pt idx="3">
                  <c:v>507</c:v>
                </c:pt>
                <c:pt idx="4">
                  <c:v>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FA-452F-B880-07535AC03400}"/>
            </c:ext>
          </c:extLst>
        </c:ser>
        <c:ser>
          <c:idx val="2"/>
          <c:order val="2"/>
          <c:tx>
            <c:strRef>
              <c:f>'4.2'!$B$8</c:f>
              <c:strCache>
                <c:ptCount val="1"/>
                <c:pt idx="0">
                  <c:v>Manajerial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'4.2'!$C$5:$G$5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'4.2'!$C$8:$G$8</c:f>
              <c:numCache>
                <c:formatCode>General</c:formatCode>
                <c:ptCount val="5"/>
                <c:pt idx="0">
                  <c:v>672</c:v>
                </c:pt>
                <c:pt idx="1">
                  <c:v>791</c:v>
                </c:pt>
                <c:pt idx="2">
                  <c:v>555</c:v>
                </c:pt>
                <c:pt idx="3">
                  <c:v>531</c:v>
                </c:pt>
                <c:pt idx="4">
                  <c:v>585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FA-452F-B880-07535AC03400}"/>
            </c:ext>
          </c:extLst>
        </c:ser>
        <c:ser>
          <c:idx val="3"/>
          <c:order val="3"/>
          <c:tx>
            <c:strRef>
              <c:f>'4.2'!$B$9</c:f>
              <c:strCache>
                <c:ptCount val="1"/>
                <c:pt idx="0">
                  <c:v>Pemerintah Daerah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'4.2'!$C$5:$G$5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'4.2'!$C$9:$G$9</c:f>
              <c:numCache>
                <c:formatCode>General</c:formatCode>
                <c:ptCount val="5"/>
                <c:pt idx="0">
                  <c:v>60</c:v>
                </c:pt>
                <c:pt idx="1">
                  <c:v>30</c:v>
                </c:pt>
                <c:pt idx="2">
                  <c:v>30</c:v>
                </c:pt>
                <c:pt idx="3">
                  <c:v>150</c:v>
                </c:pt>
                <c:pt idx="4">
                  <c:v>1740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FA-452F-B880-07535AC03400}"/>
            </c:ext>
          </c:extLst>
        </c:ser>
        <c:ser>
          <c:idx val="4"/>
          <c:order val="4"/>
          <c:tx>
            <c:strRef>
              <c:f>'4.2'!$B$10</c:f>
              <c:strCache>
                <c:ptCount val="1"/>
                <c:pt idx="0">
                  <c:v>Pelatihan Dasar CPNS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'4.2'!$C$5:$G$5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'4.2'!$C$10:$G$10</c:f>
              <c:numCache>
                <c:formatCode>General</c:formatCode>
                <c:ptCount val="5"/>
                <c:pt idx="0">
                  <c:v>2237</c:v>
                </c:pt>
                <c:pt idx="1">
                  <c:v>0</c:v>
                </c:pt>
                <c:pt idx="2">
                  <c:v>1042</c:v>
                </c:pt>
                <c:pt idx="3">
                  <c:v>1878</c:v>
                </c:pt>
                <c:pt idx="4">
                  <c:v>6505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8FA-452F-B880-07535AC03400}"/>
            </c:ext>
          </c:extLst>
        </c:ser>
        <c:ser>
          <c:idx val="5"/>
          <c:order val="5"/>
          <c:tx>
            <c:strRef>
              <c:f>'4.2'!$B$11</c:f>
              <c:strCache>
                <c:ptCount val="1"/>
                <c:pt idx="0">
                  <c:v>Sertifikasi Kompetensi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'4.2'!$C$5:$G$5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'4.2'!$C$11:$G$11</c:f>
              <c:numCache>
                <c:formatCode>General</c:formatCode>
                <c:ptCount val="5"/>
                <c:pt idx="0">
                  <c:v>0</c:v>
                </c:pt>
                <c:pt idx="1">
                  <c:v>192</c:v>
                </c:pt>
                <c:pt idx="2">
                  <c:v>275</c:v>
                </c:pt>
                <c:pt idx="3">
                  <c:v>107</c:v>
                </c:pt>
                <c:pt idx="4">
                  <c:v>188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8FA-452F-B880-07535AC03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642133840"/>
        <c:axId val="642134624"/>
      </c:barChart>
      <c:catAx>
        <c:axId val="642133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2134624"/>
        <c:crosses val="autoZero"/>
        <c:auto val="1"/>
        <c:lblAlgn val="ctr"/>
        <c:lblOffset val="100"/>
        <c:noMultiLvlLbl val="0"/>
      </c:catAx>
      <c:valAx>
        <c:axId val="642134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213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945908666240138E-2"/>
          <c:y val="0.88401466345632418"/>
          <c:w val="0.97114610136559287"/>
          <c:h val="5.915388675589105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 w="12700" cap="flat" cmpd="sng" algn="ctr">
      <a:noFill/>
      <a:prstDash val="solid"/>
      <a:miter lim="800000"/>
    </a:ln>
    <a:effectLst/>
  </c:spPr>
  <c:txPr>
    <a:bodyPr/>
    <a:lstStyle/>
    <a:p>
      <a:pPr>
        <a:defRPr>
          <a:solidFill>
            <a:schemeClr val="tx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E58808-BC19-476D-9A69-3971F034E14F}" type="doc">
      <dgm:prSet loTypeId="urn:microsoft.com/office/officeart/2005/8/layout/venn3" loCatId="relationship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en-AU"/>
        </a:p>
      </dgm:t>
    </dgm:pt>
    <dgm:pt modelId="{1AF10F36-3E00-4F1C-B10C-3DCCA78D61FE}">
      <dgm:prSet phldrT="[Text]" custT="1"/>
      <dgm:spPr/>
      <dgm:t>
        <a:bodyPr/>
        <a:lstStyle/>
        <a:p>
          <a:r>
            <a:rPr lang="en-US" sz="1400" b="1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Penanggulangan</a:t>
          </a:r>
          <a:r>
            <a:rPr lang="en-US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id-ID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Kemiskinan</a:t>
          </a:r>
          <a:endParaRPr lang="en-AU" sz="1400" b="1" dirty="0">
            <a:latin typeface="Bahnschrift SemiBold Condensed" pitchFamily="34" charset="0"/>
          </a:endParaRPr>
        </a:p>
      </dgm:t>
    </dgm:pt>
    <dgm:pt modelId="{C9C6689E-403F-4059-A307-1F849BBC3768}" type="parTrans" cxnId="{F33B7DAE-1382-4E74-BAC9-BD5DA6CBBBAD}">
      <dgm:prSet/>
      <dgm:spPr/>
      <dgm:t>
        <a:bodyPr/>
        <a:lstStyle/>
        <a:p>
          <a:endParaRPr lang="en-AU" sz="3200"/>
        </a:p>
      </dgm:t>
    </dgm:pt>
    <dgm:pt modelId="{44226F7D-82BB-4B67-8DA6-D65D049E33A1}" type="sibTrans" cxnId="{F33B7DAE-1382-4E74-BAC9-BD5DA6CBBBAD}">
      <dgm:prSet/>
      <dgm:spPr/>
      <dgm:t>
        <a:bodyPr/>
        <a:lstStyle/>
        <a:p>
          <a:endParaRPr lang="en-AU" sz="3200"/>
        </a:p>
      </dgm:t>
    </dgm:pt>
    <dgm:pt modelId="{4199D5AC-5C30-4774-9674-F784E89E977C}">
      <dgm:prSet phldrT="[Text]" custT="1"/>
      <dgm:spPr/>
      <dgm:t>
        <a:bodyPr/>
        <a:lstStyle/>
        <a:p>
          <a:r>
            <a:rPr lang="en-US" altLang="en-US" sz="1800" b="1" dirty="0" err="1">
              <a:latin typeface="Bahnschrift SemiBold Condensed" pitchFamily="34" charset="0"/>
              <a:cs typeface="Tahoma" pitchFamily="34" charset="0"/>
            </a:rPr>
            <a:t>Peningkatan</a:t>
          </a:r>
          <a:r>
            <a:rPr lang="id-ID" altLang="en-US" sz="1800" b="1" dirty="0">
              <a:latin typeface="Bahnschrift SemiBold Condensed" pitchFamily="34" charset="0"/>
              <a:cs typeface="Tahoma" pitchFamily="34" charset="0"/>
            </a:rPr>
            <a:t> kualitas dan daya saing </a:t>
          </a:r>
          <a:r>
            <a:rPr lang="en-AU" altLang="en-US" sz="1800" b="1" dirty="0">
              <a:latin typeface="Bahnschrift SemiBold Condensed" pitchFamily="34" charset="0"/>
              <a:cs typeface="Tahoma" pitchFamily="34" charset="0"/>
            </a:rPr>
            <a:t>SDM</a:t>
          </a:r>
          <a:endParaRPr lang="en-AU" sz="1800" b="1" dirty="0">
            <a:latin typeface="Bahnschrift SemiBold Condensed" pitchFamily="34" charset="0"/>
          </a:endParaRPr>
        </a:p>
      </dgm:t>
    </dgm:pt>
    <dgm:pt modelId="{E47DFA8A-44F2-4E4F-BD2E-2BE3DE44B37D}" type="parTrans" cxnId="{144EC96D-326A-4B7B-9BEB-E3D5C5F126A1}">
      <dgm:prSet/>
      <dgm:spPr/>
      <dgm:t>
        <a:bodyPr/>
        <a:lstStyle/>
        <a:p>
          <a:endParaRPr lang="en-AU" sz="3200"/>
        </a:p>
      </dgm:t>
    </dgm:pt>
    <dgm:pt modelId="{E2CB2449-4307-4022-9EE9-89A4461571C6}" type="sibTrans" cxnId="{144EC96D-326A-4B7B-9BEB-E3D5C5F126A1}">
      <dgm:prSet/>
      <dgm:spPr/>
      <dgm:t>
        <a:bodyPr/>
        <a:lstStyle/>
        <a:p>
          <a:endParaRPr lang="en-AU" sz="3200"/>
        </a:p>
      </dgm:t>
    </dgm:pt>
    <dgm:pt modelId="{129DFF56-4786-449F-A3E5-A32B8B636184}">
      <dgm:prSet phldrT="[Text]" custT="1"/>
      <dgm:spPr/>
      <dgm:t>
        <a:bodyPr/>
        <a:lstStyle/>
        <a:p>
          <a:r>
            <a:rPr lang="id-ID" sz="1800" b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Daya saing ekonomi &amp; peningkatan kesempatan berusaha</a:t>
          </a:r>
          <a:endParaRPr lang="en-AU" sz="1800" b="1" dirty="0">
            <a:latin typeface="Bahnschrift SemiBold Condensed" pitchFamily="34" charset="0"/>
          </a:endParaRPr>
        </a:p>
      </dgm:t>
    </dgm:pt>
    <dgm:pt modelId="{E9BEC255-2ADE-46C5-B10C-DC1118E8DBF0}" type="parTrans" cxnId="{4A6450F1-EE16-43D5-A03C-857168CF6C4A}">
      <dgm:prSet/>
      <dgm:spPr/>
      <dgm:t>
        <a:bodyPr/>
        <a:lstStyle/>
        <a:p>
          <a:endParaRPr lang="en-AU" sz="3200"/>
        </a:p>
      </dgm:t>
    </dgm:pt>
    <dgm:pt modelId="{C10BE5A0-170E-4525-B76A-9E5B39E3AB03}" type="sibTrans" cxnId="{4A6450F1-EE16-43D5-A03C-857168CF6C4A}">
      <dgm:prSet/>
      <dgm:spPr/>
      <dgm:t>
        <a:bodyPr/>
        <a:lstStyle/>
        <a:p>
          <a:endParaRPr lang="en-AU" sz="3200"/>
        </a:p>
      </dgm:t>
    </dgm:pt>
    <dgm:pt modelId="{7B0FE5C6-074B-4D91-B85B-0A9B28D5E8F6}">
      <dgm:prSet phldrT="[Text]" custT="1"/>
      <dgm:spPr/>
      <dgm:t>
        <a:bodyPr/>
        <a:lstStyle/>
        <a:p>
          <a:r>
            <a:rPr lang="id-ID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Keberlanjutan </a:t>
          </a:r>
          <a:r>
            <a:rPr lang="id-ID" sz="1400" b="1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Pemb</a:t>
          </a:r>
          <a:r>
            <a:rPr lang="id-ID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r>
            <a:rPr lang="en-AU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400" b="1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Memperhatikan</a:t>
          </a:r>
          <a:r>
            <a:rPr lang="id-ID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Daya Dukung </a:t>
          </a:r>
          <a:r>
            <a:rPr lang="id-ID" sz="1400" b="1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Lingk</a:t>
          </a:r>
          <a:r>
            <a:rPr lang="id-ID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AU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&amp;</a:t>
          </a:r>
          <a:r>
            <a:rPr lang="id-ID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Kelestarian </a:t>
          </a:r>
          <a:r>
            <a:rPr lang="en-AU" sz="14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SDA</a:t>
          </a:r>
          <a:endParaRPr lang="en-AU" sz="1400" b="1" dirty="0">
            <a:latin typeface="Bahnschrift SemiBold Condensed" pitchFamily="34" charset="0"/>
          </a:endParaRPr>
        </a:p>
      </dgm:t>
    </dgm:pt>
    <dgm:pt modelId="{C0A1EC67-70D8-4A4C-8ACE-25EFEFA0E771}" type="parTrans" cxnId="{4CF16028-7EFC-4AB9-89EF-C4949CBDF07A}">
      <dgm:prSet/>
      <dgm:spPr/>
      <dgm:t>
        <a:bodyPr/>
        <a:lstStyle/>
        <a:p>
          <a:endParaRPr lang="en-AU" sz="3200"/>
        </a:p>
      </dgm:t>
    </dgm:pt>
    <dgm:pt modelId="{AABD6D11-9354-436E-9434-AF4F5D329D49}" type="sibTrans" cxnId="{4CF16028-7EFC-4AB9-89EF-C4949CBDF07A}">
      <dgm:prSet/>
      <dgm:spPr/>
      <dgm:t>
        <a:bodyPr/>
        <a:lstStyle/>
        <a:p>
          <a:endParaRPr lang="en-AU" sz="3200"/>
        </a:p>
      </dgm:t>
    </dgm:pt>
    <dgm:pt modelId="{E48905D2-9193-4ACA-9BD8-E55C379234AB}">
      <dgm:prSet phldrT="[Text]" custT="1"/>
      <dgm:spPr/>
      <dgm:t>
        <a:bodyPr/>
        <a:lstStyle/>
        <a:p>
          <a:r>
            <a:rPr lang="en-US" sz="2000" b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Kedaulatan</a:t>
          </a:r>
          <a:r>
            <a:rPr lang="id-ID" sz="2000" b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pangan &amp; energi</a:t>
          </a:r>
          <a:endParaRPr lang="en-AU" sz="2000" b="1" dirty="0">
            <a:latin typeface="Bahnschrift SemiBold Condensed" pitchFamily="34" charset="0"/>
          </a:endParaRPr>
        </a:p>
      </dgm:t>
    </dgm:pt>
    <dgm:pt modelId="{66DF8A0B-3467-4044-8AB9-35B6458E8C87}" type="parTrans" cxnId="{05857EAF-D859-467C-A1B9-5B8AE32943DE}">
      <dgm:prSet/>
      <dgm:spPr/>
      <dgm:t>
        <a:bodyPr/>
        <a:lstStyle/>
        <a:p>
          <a:endParaRPr lang="en-AU" sz="3200"/>
        </a:p>
      </dgm:t>
    </dgm:pt>
    <dgm:pt modelId="{377F533D-7805-419E-AC53-83C7A9B11887}" type="sibTrans" cxnId="{05857EAF-D859-467C-A1B9-5B8AE32943DE}">
      <dgm:prSet/>
      <dgm:spPr/>
      <dgm:t>
        <a:bodyPr/>
        <a:lstStyle/>
        <a:p>
          <a:endParaRPr lang="en-AU" sz="3200"/>
        </a:p>
      </dgm:t>
    </dgm:pt>
    <dgm:pt modelId="{113C9821-F23B-4418-85D2-F04225EFD9CA}">
      <dgm:prSet phldrT="[Text]" custT="1"/>
      <dgm:spPr/>
      <dgm:t>
        <a:bodyPr/>
        <a:lstStyle/>
        <a:p>
          <a:r>
            <a:rPr lang="en-US" sz="1600" b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Kesenjangan</a:t>
          </a:r>
          <a:r>
            <a:rPr lang="id-ID" sz="1600" b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Wilayah</a:t>
          </a:r>
          <a:endParaRPr lang="en-AU" sz="1600" b="1" dirty="0">
            <a:latin typeface="Bahnschrift SemiBold Condensed" pitchFamily="34" charset="0"/>
          </a:endParaRPr>
        </a:p>
      </dgm:t>
    </dgm:pt>
    <dgm:pt modelId="{AA9EBC59-C9C3-4130-AE4C-65A2D012FA50}" type="parTrans" cxnId="{702D1366-DE5D-4EF5-9ECD-4EE0079F76B3}">
      <dgm:prSet/>
      <dgm:spPr/>
      <dgm:t>
        <a:bodyPr/>
        <a:lstStyle/>
        <a:p>
          <a:endParaRPr lang="en-AU" sz="3200"/>
        </a:p>
      </dgm:t>
    </dgm:pt>
    <dgm:pt modelId="{65062F80-643F-464F-903D-DFABFC8236BF}" type="sibTrans" cxnId="{702D1366-DE5D-4EF5-9ECD-4EE0079F76B3}">
      <dgm:prSet/>
      <dgm:spPr/>
      <dgm:t>
        <a:bodyPr/>
        <a:lstStyle/>
        <a:p>
          <a:endParaRPr lang="en-AU" sz="3200"/>
        </a:p>
      </dgm:t>
    </dgm:pt>
    <dgm:pt modelId="{3215F3C0-E6A6-4337-BD95-AB5A5B053A07}">
      <dgm:prSet phldrT="[Text]" custT="1"/>
      <dgm:spPr/>
      <dgm:t>
        <a:bodyPr/>
        <a:lstStyle/>
        <a:p>
          <a:r>
            <a:rPr lang="id-ID" sz="16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Tata Kelola </a:t>
          </a:r>
          <a:r>
            <a:rPr lang="en-US" sz="1600" b="1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P</a:t>
          </a:r>
          <a:r>
            <a:rPr lang="id-ID" sz="1600" b="1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emerintahan</a:t>
          </a:r>
          <a:endParaRPr lang="en-AU" sz="1600" b="1" dirty="0">
            <a:latin typeface="Bahnschrift SemiBold Condensed" pitchFamily="34" charset="0"/>
          </a:endParaRPr>
        </a:p>
      </dgm:t>
    </dgm:pt>
    <dgm:pt modelId="{D0BD5B99-1F1F-43EA-8FA5-777924CDEC1D}" type="parTrans" cxnId="{1C6C2A97-F714-40C8-8E1C-F0C42136AF1E}">
      <dgm:prSet/>
      <dgm:spPr/>
      <dgm:t>
        <a:bodyPr/>
        <a:lstStyle/>
        <a:p>
          <a:endParaRPr lang="en-AU" sz="3200"/>
        </a:p>
      </dgm:t>
    </dgm:pt>
    <dgm:pt modelId="{7268D9D2-3EF8-416C-ACA1-0A6D4C9080B4}" type="sibTrans" cxnId="{1C6C2A97-F714-40C8-8E1C-F0C42136AF1E}">
      <dgm:prSet/>
      <dgm:spPr/>
      <dgm:t>
        <a:bodyPr/>
        <a:lstStyle/>
        <a:p>
          <a:endParaRPr lang="en-AU" sz="3200"/>
        </a:p>
      </dgm:t>
    </dgm:pt>
    <dgm:pt modelId="{8946157C-5F6B-479D-A14E-B2F6803BFE9C}" type="pres">
      <dgm:prSet presAssocID="{36E58808-BC19-476D-9A69-3971F034E14F}" presName="Name0" presStyleCnt="0">
        <dgm:presLayoutVars>
          <dgm:dir/>
          <dgm:resizeHandles val="exact"/>
        </dgm:presLayoutVars>
      </dgm:prSet>
      <dgm:spPr/>
    </dgm:pt>
    <dgm:pt modelId="{46D29276-8812-49B1-AF64-377C8E5468F2}" type="pres">
      <dgm:prSet presAssocID="{1AF10F36-3E00-4F1C-B10C-3DCCA78D61FE}" presName="Name5" presStyleLbl="vennNode1" presStyleIdx="0" presStyleCnt="7" custScaleX="112075" custScaleY="129423" custLinFactY="-7662" custLinFactNeighborX="21338" custLinFactNeighborY="-100000">
        <dgm:presLayoutVars>
          <dgm:bulletEnabled val="1"/>
        </dgm:presLayoutVars>
      </dgm:prSet>
      <dgm:spPr/>
    </dgm:pt>
    <dgm:pt modelId="{8B6C6AC2-0A36-4565-A740-4269B3247E13}" type="pres">
      <dgm:prSet presAssocID="{44226F7D-82BB-4B67-8DA6-D65D049E33A1}" presName="space" presStyleCnt="0"/>
      <dgm:spPr/>
    </dgm:pt>
    <dgm:pt modelId="{3838598F-02C5-4C70-B851-488132E8DE32}" type="pres">
      <dgm:prSet presAssocID="{4199D5AC-5C30-4774-9674-F784E89E977C}" presName="Name5" presStyleLbl="vennNode1" presStyleIdx="1" presStyleCnt="7" custScaleY="129423" custLinFactNeighborX="7745" custLinFactNeighborY="-84759">
        <dgm:presLayoutVars>
          <dgm:bulletEnabled val="1"/>
        </dgm:presLayoutVars>
      </dgm:prSet>
      <dgm:spPr/>
    </dgm:pt>
    <dgm:pt modelId="{45078CAA-E64C-409D-A0D6-690D8214CCFC}" type="pres">
      <dgm:prSet presAssocID="{E2CB2449-4307-4022-9EE9-89A4461571C6}" presName="space" presStyleCnt="0"/>
      <dgm:spPr/>
    </dgm:pt>
    <dgm:pt modelId="{FA000DEC-15E4-4A55-B47C-1E9407381BF1}" type="pres">
      <dgm:prSet presAssocID="{129DFF56-4786-449F-A3E5-A32B8B636184}" presName="Name5" presStyleLbl="vennNode1" presStyleIdx="2" presStyleCnt="7" custScaleY="129423" custLinFactNeighborX="22106" custLinFactNeighborY="-84759">
        <dgm:presLayoutVars>
          <dgm:bulletEnabled val="1"/>
        </dgm:presLayoutVars>
      </dgm:prSet>
      <dgm:spPr/>
    </dgm:pt>
    <dgm:pt modelId="{BECC4596-4A3C-4DD0-AA0D-4A776C6EF6FF}" type="pres">
      <dgm:prSet presAssocID="{C10BE5A0-170E-4525-B76A-9E5B39E3AB03}" presName="space" presStyleCnt="0"/>
      <dgm:spPr/>
    </dgm:pt>
    <dgm:pt modelId="{6D364E47-45BD-4CFE-9A6E-7FB9A9C852AB}" type="pres">
      <dgm:prSet presAssocID="{7B0FE5C6-074B-4D91-B85B-0A9B28D5E8F6}" presName="Name5" presStyleLbl="vennNode1" presStyleIdx="3" presStyleCnt="7" custScaleY="129423" custLinFactNeighborX="33494" custLinFactNeighborY="-84759">
        <dgm:presLayoutVars>
          <dgm:bulletEnabled val="1"/>
        </dgm:presLayoutVars>
      </dgm:prSet>
      <dgm:spPr/>
    </dgm:pt>
    <dgm:pt modelId="{EE458096-0260-4323-843C-850024F8E676}" type="pres">
      <dgm:prSet presAssocID="{AABD6D11-9354-436E-9434-AF4F5D329D49}" presName="space" presStyleCnt="0"/>
      <dgm:spPr/>
    </dgm:pt>
    <dgm:pt modelId="{D9264506-E15E-478F-9367-E0622097213B}" type="pres">
      <dgm:prSet presAssocID="{E48905D2-9193-4ACA-9BD8-E55C379234AB}" presName="Name5" presStyleLbl="vennNode1" presStyleIdx="4" presStyleCnt="7" custScaleY="129423" custLinFactNeighborX="32629" custLinFactNeighborY="-84759">
        <dgm:presLayoutVars>
          <dgm:bulletEnabled val="1"/>
        </dgm:presLayoutVars>
      </dgm:prSet>
      <dgm:spPr/>
    </dgm:pt>
    <dgm:pt modelId="{09CEB8F9-4122-4BE3-8965-E977CFF084D9}" type="pres">
      <dgm:prSet presAssocID="{377F533D-7805-419E-AC53-83C7A9B11887}" presName="space" presStyleCnt="0"/>
      <dgm:spPr/>
    </dgm:pt>
    <dgm:pt modelId="{EBB32AFB-D807-4033-8F1F-E5F5B8283D28}" type="pres">
      <dgm:prSet presAssocID="{113C9821-F23B-4418-85D2-F04225EFD9CA}" presName="Name5" presStyleLbl="vennNode1" presStyleIdx="5" presStyleCnt="7" custScaleY="129423" custLinFactNeighborX="15801" custLinFactNeighborY="-84759">
        <dgm:presLayoutVars>
          <dgm:bulletEnabled val="1"/>
        </dgm:presLayoutVars>
      </dgm:prSet>
      <dgm:spPr/>
    </dgm:pt>
    <dgm:pt modelId="{794779E5-E197-4F8A-9F33-EC42124AC279}" type="pres">
      <dgm:prSet presAssocID="{65062F80-643F-464F-903D-DFABFC8236BF}" presName="space" presStyleCnt="0"/>
      <dgm:spPr/>
    </dgm:pt>
    <dgm:pt modelId="{FDEC3527-E78B-425E-85F1-6CE67016ED8C}" type="pres">
      <dgm:prSet presAssocID="{3215F3C0-E6A6-4337-BD95-AB5A5B053A07}" presName="Name5" presStyleLbl="vennNode1" presStyleIdx="6" presStyleCnt="7" custScaleY="129423" custLinFactY="-8892" custLinFactNeighborX="76455" custLinFactNeighborY="-100000">
        <dgm:presLayoutVars>
          <dgm:bulletEnabled val="1"/>
        </dgm:presLayoutVars>
      </dgm:prSet>
      <dgm:spPr/>
    </dgm:pt>
  </dgm:ptLst>
  <dgm:cxnLst>
    <dgm:cxn modelId="{68E57709-BA0A-4533-8FE5-908ABAD3B9E8}" type="presOf" srcId="{4199D5AC-5C30-4774-9674-F784E89E977C}" destId="{3838598F-02C5-4C70-B851-488132E8DE32}" srcOrd="0" destOrd="0" presId="urn:microsoft.com/office/officeart/2005/8/layout/venn3"/>
    <dgm:cxn modelId="{4CF16028-7EFC-4AB9-89EF-C4949CBDF07A}" srcId="{36E58808-BC19-476D-9A69-3971F034E14F}" destId="{7B0FE5C6-074B-4D91-B85B-0A9B28D5E8F6}" srcOrd="3" destOrd="0" parTransId="{C0A1EC67-70D8-4A4C-8ACE-25EFEFA0E771}" sibTransId="{AABD6D11-9354-436E-9434-AF4F5D329D49}"/>
    <dgm:cxn modelId="{702D1366-DE5D-4EF5-9ECD-4EE0079F76B3}" srcId="{36E58808-BC19-476D-9A69-3971F034E14F}" destId="{113C9821-F23B-4418-85D2-F04225EFD9CA}" srcOrd="5" destOrd="0" parTransId="{AA9EBC59-C9C3-4130-AE4C-65A2D012FA50}" sibTransId="{65062F80-643F-464F-903D-DFABFC8236BF}"/>
    <dgm:cxn modelId="{2886DC4A-7936-479D-A210-493489089EAB}" type="presOf" srcId="{36E58808-BC19-476D-9A69-3971F034E14F}" destId="{8946157C-5F6B-479D-A14E-B2F6803BFE9C}" srcOrd="0" destOrd="0" presId="urn:microsoft.com/office/officeart/2005/8/layout/venn3"/>
    <dgm:cxn modelId="{144EC96D-326A-4B7B-9BEB-E3D5C5F126A1}" srcId="{36E58808-BC19-476D-9A69-3971F034E14F}" destId="{4199D5AC-5C30-4774-9674-F784E89E977C}" srcOrd="1" destOrd="0" parTransId="{E47DFA8A-44F2-4E4F-BD2E-2BE3DE44B37D}" sibTransId="{E2CB2449-4307-4022-9EE9-89A4461571C6}"/>
    <dgm:cxn modelId="{AC5BB34F-8C8C-4AA5-83AC-B3378262B543}" type="presOf" srcId="{3215F3C0-E6A6-4337-BD95-AB5A5B053A07}" destId="{FDEC3527-E78B-425E-85F1-6CE67016ED8C}" srcOrd="0" destOrd="0" presId="urn:microsoft.com/office/officeart/2005/8/layout/venn3"/>
    <dgm:cxn modelId="{1C6C2A97-F714-40C8-8E1C-F0C42136AF1E}" srcId="{36E58808-BC19-476D-9A69-3971F034E14F}" destId="{3215F3C0-E6A6-4337-BD95-AB5A5B053A07}" srcOrd="6" destOrd="0" parTransId="{D0BD5B99-1F1F-43EA-8FA5-777924CDEC1D}" sibTransId="{7268D9D2-3EF8-416C-ACA1-0A6D4C9080B4}"/>
    <dgm:cxn modelId="{1FAA95A5-942B-45B1-8940-88B5BFD60F47}" type="presOf" srcId="{1AF10F36-3E00-4F1C-B10C-3DCCA78D61FE}" destId="{46D29276-8812-49B1-AF64-377C8E5468F2}" srcOrd="0" destOrd="0" presId="urn:microsoft.com/office/officeart/2005/8/layout/venn3"/>
    <dgm:cxn modelId="{AAAEC3AA-07F5-4825-B267-F661FECBFB5D}" type="presOf" srcId="{E48905D2-9193-4ACA-9BD8-E55C379234AB}" destId="{D9264506-E15E-478F-9367-E0622097213B}" srcOrd="0" destOrd="0" presId="urn:microsoft.com/office/officeart/2005/8/layout/venn3"/>
    <dgm:cxn modelId="{F33B7DAE-1382-4E74-BAC9-BD5DA6CBBBAD}" srcId="{36E58808-BC19-476D-9A69-3971F034E14F}" destId="{1AF10F36-3E00-4F1C-B10C-3DCCA78D61FE}" srcOrd="0" destOrd="0" parTransId="{C9C6689E-403F-4059-A307-1F849BBC3768}" sibTransId="{44226F7D-82BB-4B67-8DA6-D65D049E33A1}"/>
    <dgm:cxn modelId="{05857EAF-D859-467C-A1B9-5B8AE32943DE}" srcId="{36E58808-BC19-476D-9A69-3971F034E14F}" destId="{E48905D2-9193-4ACA-9BD8-E55C379234AB}" srcOrd="4" destOrd="0" parTransId="{66DF8A0B-3467-4044-8AB9-35B6458E8C87}" sibTransId="{377F533D-7805-419E-AC53-83C7A9B11887}"/>
    <dgm:cxn modelId="{37ACD3AF-470B-47DE-89F4-A31D565BC002}" type="presOf" srcId="{7B0FE5C6-074B-4D91-B85B-0A9B28D5E8F6}" destId="{6D364E47-45BD-4CFE-9A6E-7FB9A9C852AB}" srcOrd="0" destOrd="0" presId="urn:microsoft.com/office/officeart/2005/8/layout/venn3"/>
    <dgm:cxn modelId="{7AF8DDC3-4C4A-494E-AF4C-A1EE0EC32CD6}" type="presOf" srcId="{129DFF56-4786-449F-A3E5-A32B8B636184}" destId="{FA000DEC-15E4-4A55-B47C-1E9407381BF1}" srcOrd="0" destOrd="0" presId="urn:microsoft.com/office/officeart/2005/8/layout/venn3"/>
    <dgm:cxn modelId="{D4ED7AD6-565E-4C22-9755-C8FC4C3D896B}" type="presOf" srcId="{113C9821-F23B-4418-85D2-F04225EFD9CA}" destId="{EBB32AFB-D807-4033-8F1F-E5F5B8283D28}" srcOrd="0" destOrd="0" presId="urn:microsoft.com/office/officeart/2005/8/layout/venn3"/>
    <dgm:cxn modelId="{4A6450F1-EE16-43D5-A03C-857168CF6C4A}" srcId="{36E58808-BC19-476D-9A69-3971F034E14F}" destId="{129DFF56-4786-449F-A3E5-A32B8B636184}" srcOrd="2" destOrd="0" parTransId="{E9BEC255-2ADE-46C5-B10C-DC1118E8DBF0}" sibTransId="{C10BE5A0-170E-4525-B76A-9E5B39E3AB03}"/>
    <dgm:cxn modelId="{4931E295-65F2-4589-97D1-E3F08F1B4CE3}" type="presParOf" srcId="{8946157C-5F6B-479D-A14E-B2F6803BFE9C}" destId="{46D29276-8812-49B1-AF64-377C8E5468F2}" srcOrd="0" destOrd="0" presId="urn:microsoft.com/office/officeart/2005/8/layout/venn3"/>
    <dgm:cxn modelId="{F2F1FC3B-9AF1-4FA9-B4D1-49309C55B335}" type="presParOf" srcId="{8946157C-5F6B-479D-A14E-B2F6803BFE9C}" destId="{8B6C6AC2-0A36-4565-A740-4269B3247E13}" srcOrd="1" destOrd="0" presId="urn:microsoft.com/office/officeart/2005/8/layout/venn3"/>
    <dgm:cxn modelId="{A0B252FC-E870-444A-859A-69601375A6E0}" type="presParOf" srcId="{8946157C-5F6B-479D-A14E-B2F6803BFE9C}" destId="{3838598F-02C5-4C70-B851-488132E8DE32}" srcOrd="2" destOrd="0" presId="urn:microsoft.com/office/officeart/2005/8/layout/venn3"/>
    <dgm:cxn modelId="{3E2BEF97-4765-4F3B-9F4F-B01AA9E0C117}" type="presParOf" srcId="{8946157C-5F6B-479D-A14E-B2F6803BFE9C}" destId="{45078CAA-E64C-409D-A0D6-690D8214CCFC}" srcOrd="3" destOrd="0" presId="urn:microsoft.com/office/officeart/2005/8/layout/venn3"/>
    <dgm:cxn modelId="{E3CA58B3-F743-40BD-93E4-97E8B017BFDA}" type="presParOf" srcId="{8946157C-5F6B-479D-A14E-B2F6803BFE9C}" destId="{FA000DEC-15E4-4A55-B47C-1E9407381BF1}" srcOrd="4" destOrd="0" presId="urn:microsoft.com/office/officeart/2005/8/layout/venn3"/>
    <dgm:cxn modelId="{C9C6EAF5-FD16-4678-B4B4-2232E0B212CC}" type="presParOf" srcId="{8946157C-5F6B-479D-A14E-B2F6803BFE9C}" destId="{BECC4596-4A3C-4DD0-AA0D-4A776C6EF6FF}" srcOrd="5" destOrd="0" presId="urn:microsoft.com/office/officeart/2005/8/layout/venn3"/>
    <dgm:cxn modelId="{24BE60BE-5724-4762-A7FE-9EFF551FD3BF}" type="presParOf" srcId="{8946157C-5F6B-479D-A14E-B2F6803BFE9C}" destId="{6D364E47-45BD-4CFE-9A6E-7FB9A9C852AB}" srcOrd="6" destOrd="0" presId="urn:microsoft.com/office/officeart/2005/8/layout/venn3"/>
    <dgm:cxn modelId="{A148DFF8-C79B-427E-9DF3-E47C685939AA}" type="presParOf" srcId="{8946157C-5F6B-479D-A14E-B2F6803BFE9C}" destId="{EE458096-0260-4323-843C-850024F8E676}" srcOrd="7" destOrd="0" presId="urn:microsoft.com/office/officeart/2005/8/layout/venn3"/>
    <dgm:cxn modelId="{70DF7D05-B532-4B5F-8BAD-58DA9FEE87CF}" type="presParOf" srcId="{8946157C-5F6B-479D-A14E-B2F6803BFE9C}" destId="{D9264506-E15E-478F-9367-E0622097213B}" srcOrd="8" destOrd="0" presId="urn:microsoft.com/office/officeart/2005/8/layout/venn3"/>
    <dgm:cxn modelId="{880E4F54-DE20-48AD-9B2C-4E86EE88A520}" type="presParOf" srcId="{8946157C-5F6B-479D-A14E-B2F6803BFE9C}" destId="{09CEB8F9-4122-4BE3-8965-E977CFF084D9}" srcOrd="9" destOrd="0" presId="urn:microsoft.com/office/officeart/2005/8/layout/venn3"/>
    <dgm:cxn modelId="{ADD98B59-C88F-44DB-B86C-582E8991EE32}" type="presParOf" srcId="{8946157C-5F6B-479D-A14E-B2F6803BFE9C}" destId="{EBB32AFB-D807-4033-8F1F-E5F5B8283D28}" srcOrd="10" destOrd="0" presId="urn:microsoft.com/office/officeart/2005/8/layout/venn3"/>
    <dgm:cxn modelId="{9AC4D76B-FB6C-4C25-8B49-32E2885E40F1}" type="presParOf" srcId="{8946157C-5F6B-479D-A14E-B2F6803BFE9C}" destId="{794779E5-E197-4F8A-9F33-EC42124AC279}" srcOrd="11" destOrd="0" presId="urn:microsoft.com/office/officeart/2005/8/layout/venn3"/>
    <dgm:cxn modelId="{0BA139F4-5E64-4F66-B378-F97B7DE5CDBA}" type="presParOf" srcId="{8946157C-5F6B-479D-A14E-B2F6803BFE9C}" destId="{FDEC3527-E78B-425E-85F1-6CE67016ED8C}" srcOrd="12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D6225F-7EF3-4E81-AD0D-94C12692224F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869ADAE9-9303-4507-BC82-94D43A1FC007}">
      <dgm:prSet custT="1"/>
      <dgm:spPr>
        <a:solidFill>
          <a:schemeClr val="bg1"/>
        </a:solidFill>
      </dgm:spPr>
      <dgm:t>
        <a:bodyPr/>
        <a:lstStyle/>
        <a:p>
          <a:pPr marL="274638" indent="-274638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2.</a:t>
          </a:r>
          <a:r>
            <a:rPr lang="id-ID" sz="1600" b="1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Peningkatan peran rumah ibadah, fasilitasi pendakwah dan guru agama;</a:t>
          </a:r>
        </a:p>
      </dgm:t>
    </dgm:pt>
    <dgm:pt modelId="{922166EC-D852-413A-BEF3-57D18C0323C3}" type="parTrans" cxnId="{07847130-43FC-4388-ACC0-D3866A557035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130BC03C-CE1E-4BF2-A9E8-F090D019C688}" type="sibTrans" cxnId="{07847130-43FC-4388-ACC0-D3866A557035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F2806008-FE43-4507-92F6-47BB88CC34B1}">
      <dgm:prSet custT="1"/>
      <dgm:spPr>
        <a:solidFill>
          <a:schemeClr val="bg1"/>
        </a:solidFill>
      </dgm:spPr>
      <dgm:t>
        <a:bodyPr/>
        <a:lstStyle/>
        <a:p>
          <a:pPr marL="274638" indent="-274638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3.	Reformasi birokrasi di kabupaten/kota yang dinamis berbasis teknologi </a:t>
          </a:r>
          <a:r>
            <a:rPr lang="en-US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informasi dan sistem layanan terintegrasi;</a:t>
          </a:r>
        </a:p>
      </dgm:t>
    </dgm:pt>
    <dgm:pt modelId="{72B2E4D7-8A0E-4602-976B-6050215312B6}" type="parTrans" cxnId="{70B40655-863E-4F64-9ADB-8D246F1809C1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44A3306A-36E9-4609-9263-082EFCA04A7C}" type="sibTrans" cxnId="{70B40655-863E-4F64-9ADB-8D246F1809C1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CEDC0463-CBA3-48BC-9D9A-0634E5464294}">
      <dgm:prSet custT="1"/>
      <dgm:spPr>
        <a:solidFill>
          <a:schemeClr val="bg1"/>
        </a:solidFill>
      </dgm:spPr>
      <dgm:t>
        <a:bodyPr/>
        <a:lstStyle/>
        <a:p>
          <a:pPr marL="274638" indent="-274638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4. 	Satgas kemiskinan, </a:t>
          </a:r>
          <a:r>
            <a:rPr lang="id-ID" sz="1600" b="1" u="sng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BANTUAN DESA, 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rumah sederhana layak huni;</a:t>
          </a:r>
        </a:p>
      </dgm:t>
    </dgm:pt>
    <dgm:pt modelId="{319DC1A9-479A-4F38-A0EA-FDF35ECC16F8}" type="parTrans" cxnId="{DB6C9E43-7295-42CB-8158-EE38906BA397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D91FFE5D-A474-4806-B797-859AFA12E55C}" type="sibTrans" cxnId="{DB6C9E43-7295-42CB-8158-EE38906BA397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8FB7BAA2-9CDC-4D7B-B10F-C192A4D2E19F}">
      <dgm:prSet custT="1"/>
      <dgm:spPr>
        <a:solidFill>
          <a:schemeClr val="bg1"/>
        </a:solidFill>
      </dgm:spPr>
      <dgm:t>
        <a:bodyPr/>
        <a:lstStyle/>
        <a:p>
          <a:pPr marL="274638" indent="-274638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5.	Obligasi daerah, </a:t>
          </a:r>
          <a:r>
            <a:rPr lang="id-ID" sz="1600" b="1" u="none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kemudahan akses kredit UMKM, </a:t>
          </a:r>
          <a:r>
            <a:rPr lang="id-ID" sz="1600" b="1" u="sng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penguatan BUMDes </a:t>
          </a:r>
          <a:r>
            <a:rPr lang="id-ID" sz="1600" b="1" u="none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dan pelatihan </a:t>
          </a:r>
          <a:r>
            <a:rPr lang="id-ID" sz="1600" b="1" i="1" u="none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startup </a:t>
          </a:r>
          <a:r>
            <a:rPr lang="id-ID" sz="1600" b="1" u="none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untuk wirausaha muda;</a:t>
          </a:r>
        </a:p>
      </dgm:t>
    </dgm:pt>
    <dgm:pt modelId="{FC9E84E6-6139-4510-8248-B2A43B6C346A}" type="parTrans" cxnId="{40F9A709-2C57-4F69-B6D5-1B3ACE1E26FC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68B1754D-8E79-49C9-B140-A1E8856E8D29}" type="sibTrans" cxnId="{40F9A709-2C57-4F69-B6D5-1B3ACE1E26FC}">
      <dgm:prSet/>
      <dgm:spPr/>
      <dgm:t>
        <a:bodyPr/>
        <a:lstStyle/>
        <a:p>
          <a:endParaRPr lang="id-ID" sz="1600" b="1">
            <a:latin typeface="Calibri" pitchFamily="34" charset="0"/>
            <a:cs typeface="Calibri" pitchFamily="34" charset="0"/>
          </a:endParaRPr>
        </a:p>
      </dgm:t>
    </dgm:pt>
    <dgm:pt modelId="{F6273F2C-479C-4DA1-8EA8-A2411D88F6D6}">
      <dgm:prSet phldrT="[Text]" custT="1"/>
      <dgm:spPr>
        <a:solidFill>
          <a:schemeClr val="bg1"/>
        </a:solidFill>
      </dgm:spPr>
      <dgm:t>
        <a:bodyPr/>
        <a:lstStyle/>
        <a:p>
          <a:pPr marL="274638" indent="-274638">
            <a:tabLst>
              <a:tab pos="274638" algn="l"/>
            </a:tabLst>
          </a:pP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1. 	</a:t>
          </a:r>
          <a:r>
            <a:rPr lang="id-ID" sz="1600" b="1" u="sng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Sekolah tanpa sekat; pelatihan tentang demokrasi dan pemilu</a:t>
          </a:r>
          <a:r>
            <a:rPr lang="id-ID" sz="1600" b="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gender, anti korupsi dan magang gubernur untuk siswa SMA/SMK;</a:t>
          </a:r>
        </a:p>
      </dgm:t>
    </dgm:pt>
    <dgm:pt modelId="{175F9EC5-CBE4-4B5B-B6C5-477EFEB30C75}" type="sibTrans" cxnId="{DF66BD39-D3AA-4CE9-A9B4-B8E92A20E211}">
      <dgm:prSet/>
      <dgm:spPr/>
      <dgm:t>
        <a:bodyPr/>
        <a:lstStyle/>
        <a:p>
          <a:endParaRPr lang="id-ID" sz="1600" b="1">
            <a:solidFill>
              <a:srgbClr val="002060"/>
            </a:solidFill>
            <a:latin typeface="Calibri" pitchFamily="34" charset="0"/>
            <a:cs typeface="Calibri" pitchFamily="34" charset="0"/>
          </a:endParaRPr>
        </a:p>
      </dgm:t>
    </dgm:pt>
    <dgm:pt modelId="{45E1F623-0ED6-4401-8B92-89CF88A3498E}" type="parTrans" cxnId="{DF66BD39-D3AA-4CE9-A9B4-B8E92A20E211}">
      <dgm:prSet/>
      <dgm:spPr/>
      <dgm:t>
        <a:bodyPr/>
        <a:lstStyle/>
        <a:p>
          <a:endParaRPr lang="id-ID" sz="1600" b="1">
            <a:solidFill>
              <a:srgbClr val="002060"/>
            </a:solidFill>
            <a:latin typeface="Calibri" pitchFamily="34" charset="0"/>
            <a:cs typeface="Calibri" pitchFamily="34" charset="0"/>
          </a:endParaRPr>
        </a:p>
      </dgm:t>
    </dgm:pt>
    <dgm:pt modelId="{ED9FDC5D-2BC6-4C36-BE38-940F94E007AA}" type="pres">
      <dgm:prSet presAssocID="{0ED6225F-7EF3-4E81-AD0D-94C12692224F}" presName="linear" presStyleCnt="0">
        <dgm:presLayoutVars>
          <dgm:animLvl val="lvl"/>
          <dgm:resizeHandles val="exact"/>
        </dgm:presLayoutVars>
      </dgm:prSet>
      <dgm:spPr/>
    </dgm:pt>
    <dgm:pt modelId="{D12CE797-8A35-4441-8165-3751FAFAD94B}" type="pres">
      <dgm:prSet presAssocID="{F6273F2C-479C-4DA1-8EA8-A2411D88F6D6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445F1B80-EAD4-4D95-84CB-22AC3CA8D13C}" type="pres">
      <dgm:prSet presAssocID="{175F9EC5-CBE4-4B5B-B6C5-477EFEB30C75}" presName="spacer" presStyleCnt="0"/>
      <dgm:spPr/>
    </dgm:pt>
    <dgm:pt modelId="{6D08BA75-CC31-4642-B4CD-55FDEC1C68C1}" type="pres">
      <dgm:prSet presAssocID="{869ADAE9-9303-4507-BC82-94D43A1FC00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EEC0AC05-9A1D-44AC-9D21-04819FA470DF}" type="pres">
      <dgm:prSet presAssocID="{130BC03C-CE1E-4BF2-A9E8-F090D019C688}" presName="spacer" presStyleCnt="0"/>
      <dgm:spPr/>
    </dgm:pt>
    <dgm:pt modelId="{C6C5F7D4-16AB-445C-BE57-1C497317C01A}" type="pres">
      <dgm:prSet presAssocID="{F2806008-FE43-4507-92F6-47BB88CC34B1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6AF7A84-F668-46AA-80DF-3FE2A79F30BF}" type="pres">
      <dgm:prSet presAssocID="{44A3306A-36E9-4609-9263-082EFCA04A7C}" presName="spacer" presStyleCnt="0"/>
      <dgm:spPr/>
    </dgm:pt>
    <dgm:pt modelId="{88815585-6586-4BAA-98D7-96BB98798D20}" type="pres">
      <dgm:prSet presAssocID="{CEDC0463-CBA3-48BC-9D9A-0634E546429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9DD2BA45-6979-497E-90A0-A7BB186EFE0E}" type="pres">
      <dgm:prSet presAssocID="{D91FFE5D-A474-4806-B797-859AFA12E55C}" presName="spacer" presStyleCnt="0"/>
      <dgm:spPr/>
    </dgm:pt>
    <dgm:pt modelId="{0E2CD46C-C8C5-46A7-84F0-8D16832DCC2D}" type="pres">
      <dgm:prSet presAssocID="{8FB7BAA2-9CDC-4D7B-B10F-C192A4D2E19F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509D9401-A6F5-4996-BB7C-B0FBE02AF8A3}" type="presOf" srcId="{CEDC0463-CBA3-48BC-9D9A-0634E5464294}" destId="{88815585-6586-4BAA-98D7-96BB98798D20}" srcOrd="0" destOrd="0" presId="urn:microsoft.com/office/officeart/2005/8/layout/vList2"/>
    <dgm:cxn modelId="{40F9A709-2C57-4F69-B6D5-1B3ACE1E26FC}" srcId="{0ED6225F-7EF3-4E81-AD0D-94C12692224F}" destId="{8FB7BAA2-9CDC-4D7B-B10F-C192A4D2E19F}" srcOrd="4" destOrd="0" parTransId="{FC9E84E6-6139-4510-8248-B2A43B6C346A}" sibTransId="{68B1754D-8E79-49C9-B140-A1E8856E8D29}"/>
    <dgm:cxn modelId="{07847130-43FC-4388-ACC0-D3866A557035}" srcId="{0ED6225F-7EF3-4E81-AD0D-94C12692224F}" destId="{869ADAE9-9303-4507-BC82-94D43A1FC007}" srcOrd="1" destOrd="0" parTransId="{922166EC-D852-413A-BEF3-57D18C0323C3}" sibTransId="{130BC03C-CE1E-4BF2-A9E8-F090D019C688}"/>
    <dgm:cxn modelId="{DF66BD39-D3AA-4CE9-A9B4-B8E92A20E211}" srcId="{0ED6225F-7EF3-4E81-AD0D-94C12692224F}" destId="{F6273F2C-479C-4DA1-8EA8-A2411D88F6D6}" srcOrd="0" destOrd="0" parTransId="{45E1F623-0ED6-4401-8B92-89CF88A3498E}" sibTransId="{175F9EC5-CBE4-4B5B-B6C5-477EFEB30C75}"/>
    <dgm:cxn modelId="{2CC3D15B-3D30-42D0-8F92-30F23D8F3E49}" type="presOf" srcId="{0ED6225F-7EF3-4E81-AD0D-94C12692224F}" destId="{ED9FDC5D-2BC6-4C36-BE38-940F94E007AA}" srcOrd="0" destOrd="0" presId="urn:microsoft.com/office/officeart/2005/8/layout/vList2"/>
    <dgm:cxn modelId="{DB6C9E43-7295-42CB-8158-EE38906BA397}" srcId="{0ED6225F-7EF3-4E81-AD0D-94C12692224F}" destId="{CEDC0463-CBA3-48BC-9D9A-0634E5464294}" srcOrd="3" destOrd="0" parTransId="{319DC1A9-479A-4F38-A0EA-FDF35ECC16F8}" sibTransId="{D91FFE5D-A474-4806-B797-859AFA12E55C}"/>
    <dgm:cxn modelId="{C11AFD74-BDB2-40CA-B510-383421703353}" type="presOf" srcId="{8FB7BAA2-9CDC-4D7B-B10F-C192A4D2E19F}" destId="{0E2CD46C-C8C5-46A7-84F0-8D16832DCC2D}" srcOrd="0" destOrd="0" presId="urn:microsoft.com/office/officeart/2005/8/layout/vList2"/>
    <dgm:cxn modelId="{70B40655-863E-4F64-9ADB-8D246F1809C1}" srcId="{0ED6225F-7EF3-4E81-AD0D-94C12692224F}" destId="{F2806008-FE43-4507-92F6-47BB88CC34B1}" srcOrd="2" destOrd="0" parTransId="{72B2E4D7-8A0E-4602-976B-6050215312B6}" sibTransId="{44A3306A-36E9-4609-9263-082EFCA04A7C}"/>
    <dgm:cxn modelId="{C53FC655-B4F1-435C-B53A-7EDB7F04FA63}" type="presOf" srcId="{F2806008-FE43-4507-92F6-47BB88CC34B1}" destId="{C6C5F7D4-16AB-445C-BE57-1C497317C01A}" srcOrd="0" destOrd="0" presId="urn:microsoft.com/office/officeart/2005/8/layout/vList2"/>
    <dgm:cxn modelId="{CC4B2788-7211-4B10-BC66-59B8DAECA51D}" type="presOf" srcId="{F6273F2C-479C-4DA1-8EA8-A2411D88F6D6}" destId="{D12CE797-8A35-4441-8165-3751FAFAD94B}" srcOrd="0" destOrd="0" presId="urn:microsoft.com/office/officeart/2005/8/layout/vList2"/>
    <dgm:cxn modelId="{94D1B4AA-CEB5-4B0C-8E1F-AF7891197C76}" type="presOf" srcId="{869ADAE9-9303-4507-BC82-94D43A1FC007}" destId="{6D08BA75-CC31-4642-B4CD-55FDEC1C68C1}" srcOrd="0" destOrd="0" presId="urn:microsoft.com/office/officeart/2005/8/layout/vList2"/>
    <dgm:cxn modelId="{09F772C0-7580-4BC9-A832-516E670F305E}" type="presParOf" srcId="{ED9FDC5D-2BC6-4C36-BE38-940F94E007AA}" destId="{D12CE797-8A35-4441-8165-3751FAFAD94B}" srcOrd="0" destOrd="0" presId="urn:microsoft.com/office/officeart/2005/8/layout/vList2"/>
    <dgm:cxn modelId="{59714C80-3413-49E5-B7B1-7DA82E0FE673}" type="presParOf" srcId="{ED9FDC5D-2BC6-4C36-BE38-940F94E007AA}" destId="{445F1B80-EAD4-4D95-84CB-22AC3CA8D13C}" srcOrd="1" destOrd="0" presId="urn:microsoft.com/office/officeart/2005/8/layout/vList2"/>
    <dgm:cxn modelId="{881B6395-A1A7-4E0D-89D4-9EE8D3BF4ADF}" type="presParOf" srcId="{ED9FDC5D-2BC6-4C36-BE38-940F94E007AA}" destId="{6D08BA75-CC31-4642-B4CD-55FDEC1C68C1}" srcOrd="2" destOrd="0" presId="urn:microsoft.com/office/officeart/2005/8/layout/vList2"/>
    <dgm:cxn modelId="{DB1F311F-C0BA-40B8-A5EC-385052827D68}" type="presParOf" srcId="{ED9FDC5D-2BC6-4C36-BE38-940F94E007AA}" destId="{EEC0AC05-9A1D-44AC-9D21-04819FA470DF}" srcOrd="3" destOrd="0" presId="urn:microsoft.com/office/officeart/2005/8/layout/vList2"/>
    <dgm:cxn modelId="{5CC74B82-63BF-4575-A67A-D1B50457AA88}" type="presParOf" srcId="{ED9FDC5D-2BC6-4C36-BE38-940F94E007AA}" destId="{C6C5F7D4-16AB-445C-BE57-1C497317C01A}" srcOrd="4" destOrd="0" presId="urn:microsoft.com/office/officeart/2005/8/layout/vList2"/>
    <dgm:cxn modelId="{7E85F404-1F24-4D61-A1EF-803B4089D74D}" type="presParOf" srcId="{ED9FDC5D-2BC6-4C36-BE38-940F94E007AA}" destId="{06AF7A84-F668-46AA-80DF-3FE2A79F30BF}" srcOrd="5" destOrd="0" presId="urn:microsoft.com/office/officeart/2005/8/layout/vList2"/>
    <dgm:cxn modelId="{8F071398-EDB7-44C7-90B8-02FB1952189E}" type="presParOf" srcId="{ED9FDC5D-2BC6-4C36-BE38-940F94E007AA}" destId="{88815585-6586-4BAA-98D7-96BB98798D20}" srcOrd="6" destOrd="0" presId="urn:microsoft.com/office/officeart/2005/8/layout/vList2"/>
    <dgm:cxn modelId="{F561707E-0545-4CAC-9B33-9E9189E46B92}" type="presParOf" srcId="{ED9FDC5D-2BC6-4C36-BE38-940F94E007AA}" destId="{9DD2BA45-6979-497E-90A0-A7BB186EFE0E}" srcOrd="7" destOrd="0" presId="urn:microsoft.com/office/officeart/2005/8/layout/vList2"/>
    <dgm:cxn modelId="{7DD2D3CC-55A6-452A-A26C-326C2E4E3E43}" type="presParOf" srcId="{ED9FDC5D-2BC6-4C36-BE38-940F94E007AA}" destId="{0E2CD46C-C8C5-46A7-84F0-8D16832DCC2D}" srcOrd="8" destOrd="0" presId="urn:microsoft.com/office/officeart/2005/8/layout/vList2"/>
  </dgm:cxnLst>
  <dgm:bg>
    <a:solidFill>
      <a:schemeClr val="tx2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538613-A55F-43C4-A061-0CEB47AE1F80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55602BD2-0487-40E3-B5FE-FC30EDACB96B}">
      <dgm:prSet custT="1"/>
      <dgm:spPr>
        <a:solidFill>
          <a:schemeClr val="bg1"/>
        </a:solidFill>
      </dgm:spPr>
      <dgm:t>
        <a:bodyPr/>
        <a:lstStyle/>
        <a:p>
          <a:pPr marL="352425" indent="-352425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6.</a:t>
          </a:r>
          <a:r>
            <a:rPr lang="id-ID" sz="1600" b="1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Menjaga harga komoditas dan asuransi gagal panen untuk petani serta melindungi kepentingan nelayan;</a:t>
          </a:r>
          <a:endParaRPr lang="id-ID" sz="1600" dirty="0">
            <a:solidFill>
              <a:schemeClr val="tx1"/>
            </a:solidFill>
          </a:endParaRPr>
        </a:p>
      </dgm:t>
    </dgm:pt>
    <dgm:pt modelId="{308A459F-59A4-42BE-BB09-6C23AA1288F1}" type="parTrans" cxnId="{6DADD93B-C28C-42D2-BFB8-230CF8692372}">
      <dgm:prSet/>
      <dgm:spPr/>
      <dgm:t>
        <a:bodyPr/>
        <a:lstStyle/>
        <a:p>
          <a:endParaRPr lang="id-ID" sz="1600"/>
        </a:p>
      </dgm:t>
    </dgm:pt>
    <dgm:pt modelId="{0A30FD66-E8D7-40BE-813B-FC7AF51D0CFA}" type="sibTrans" cxnId="{6DADD93B-C28C-42D2-BFB8-230CF8692372}">
      <dgm:prSet/>
      <dgm:spPr/>
      <dgm:t>
        <a:bodyPr/>
        <a:lstStyle/>
        <a:p>
          <a:endParaRPr lang="id-ID" sz="1600"/>
        </a:p>
      </dgm:t>
    </dgm:pt>
    <dgm:pt modelId="{C9A5313F-D25D-49CC-9EC0-A5A45FAED0EE}">
      <dgm:prSet custT="1"/>
      <dgm:spPr>
        <a:solidFill>
          <a:schemeClr val="bg1"/>
        </a:solidFill>
      </dgm:spPr>
      <dgm:t>
        <a:bodyPr/>
        <a:lstStyle/>
        <a:p>
          <a:pPr marL="352425" indent="-352425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7.</a:t>
          </a:r>
          <a:r>
            <a:rPr lang="id-ID" sz="1600" b="1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Pengembangan transportasi massal, revitali</a:t>
          </a:r>
          <a:r>
            <a:rPr lang="en-US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asi jalur kereta dan bandara serta pembangunan embung/irigasi;</a:t>
          </a:r>
        </a:p>
      </dgm:t>
    </dgm:pt>
    <dgm:pt modelId="{C6519577-650C-4D3E-8E81-C3011558CFB9}" type="parTrans" cxnId="{88DB9636-0508-4FFD-A0F2-D51DF52A923D}">
      <dgm:prSet/>
      <dgm:spPr/>
      <dgm:t>
        <a:bodyPr/>
        <a:lstStyle/>
        <a:p>
          <a:endParaRPr lang="id-ID" sz="1600"/>
        </a:p>
      </dgm:t>
    </dgm:pt>
    <dgm:pt modelId="{95823B1A-10BD-4B3D-B04D-44878DB05E45}" type="sibTrans" cxnId="{88DB9636-0508-4FFD-A0F2-D51DF52A923D}">
      <dgm:prSet/>
      <dgm:spPr/>
      <dgm:t>
        <a:bodyPr/>
        <a:lstStyle/>
        <a:p>
          <a:endParaRPr lang="id-ID" sz="1600"/>
        </a:p>
      </dgm:t>
    </dgm:pt>
    <dgm:pt modelId="{136CC5FB-D99B-4AAE-829E-286980F9E5FF}">
      <dgm:prSet custT="1"/>
      <dgm:spPr>
        <a:solidFill>
          <a:schemeClr val="bg1"/>
        </a:solidFill>
      </dgm:spPr>
      <dgm:t>
        <a:bodyPr/>
        <a:lstStyle/>
        <a:p>
          <a:pPr marL="352425" indent="-352425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8.</a:t>
          </a:r>
          <a:r>
            <a:rPr lang="id-ID" sz="1600" b="1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Pembukaan kawasan industri baru dan rintisan pertanian terintegrasi;</a:t>
          </a:r>
        </a:p>
      </dgm:t>
    </dgm:pt>
    <dgm:pt modelId="{42D42050-A589-4679-ABE2-F741D53C62D3}" type="parTrans" cxnId="{2C24FF01-180C-4235-A7F1-FABC0BB4045B}">
      <dgm:prSet/>
      <dgm:spPr/>
      <dgm:t>
        <a:bodyPr/>
        <a:lstStyle/>
        <a:p>
          <a:endParaRPr lang="id-ID" sz="1600"/>
        </a:p>
      </dgm:t>
    </dgm:pt>
    <dgm:pt modelId="{6132888F-8872-4D70-9E9D-0CFCF5927152}" type="sibTrans" cxnId="{2C24FF01-180C-4235-A7F1-FABC0BB4045B}">
      <dgm:prSet/>
      <dgm:spPr/>
      <dgm:t>
        <a:bodyPr/>
        <a:lstStyle/>
        <a:p>
          <a:endParaRPr lang="id-ID" sz="1600"/>
        </a:p>
      </dgm:t>
    </dgm:pt>
    <dgm:pt modelId="{5F3C1DD9-0212-4BF5-A3EE-E6C015BF0A66}">
      <dgm:prSet custT="1"/>
      <dgm:spPr>
        <a:solidFill>
          <a:schemeClr val="bg1"/>
        </a:solidFill>
      </dgm:spPr>
      <dgm:t>
        <a:bodyPr/>
        <a:lstStyle/>
        <a:p>
          <a:pPr marL="352425" indent="-352425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9.</a:t>
          </a:r>
          <a:r>
            <a:rPr lang="id-ID" sz="1600" b="1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Rumah sakit tanpa dinding, sekolah biaya pemerintah khusus untuk siswa miskin (SMAN, SMKN, SLB) dan bantuan sekolah swasta, ponpes, madrasah dan difabel;</a:t>
          </a:r>
        </a:p>
      </dgm:t>
    </dgm:pt>
    <dgm:pt modelId="{8999FD3F-0DD0-4804-8A2B-82AD7191D24A}" type="parTrans" cxnId="{36E835D8-9B74-4F15-8F5B-A31E892C9AFF}">
      <dgm:prSet/>
      <dgm:spPr/>
      <dgm:t>
        <a:bodyPr/>
        <a:lstStyle/>
        <a:p>
          <a:endParaRPr lang="id-ID" sz="1600"/>
        </a:p>
      </dgm:t>
    </dgm:pt>
    <dgm:pt modelId="{0B43CAD0-D2D8-47AD-B916-5E4DB67DBE4C}" type="sibTrans" cxnId="{36E835D8-9B74-4F15-8F5B-A31E892C9AFF}">
      <dgm:prSet/>
      <dgm:spPr/>
      <dgm:t>
        <a:bodyPr/>
        <a:lstStyle/>
        <a:p>
          <a:endParaRPr lang="id-ID" sz="1600"/>
        </a:p>
      </dgm:t>
    </dgm:pt>
    <dgm:pt modelId="{F3148F81-4EFA-49AE-8CCE-C43499935AD1}">
      <dgm:prSet custT="1"/>
      <dgm:spPr>
        <a:solidFill>
          <a:schemeClr val="bg1"/>
        </a:solidFill>
      </dgm:spPr>
      <dgm:t>
        <a:bodyPr/>
        <a:lstStyle/>
        <a:p>
          <a:pPr marL="352425" indent="-352425"/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10.</a:t>
          </a:r>
          <a:r>
            <a:rPr lang="id-ID" sz="1600" b="1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Festival seni serta pengembangan infrastruktur olahraga, rumah kebudayaan dan kepedulian lingkungan;</a:t>
          </a:r>
        </a:p>
      </dgm:t>
    </dgm:pt>
    <dgm:pt modelId="{3896CDAA-934A-4044-A3E8-7D1D3DF038CB}" type="parTrans" cxnId="{90DBD8D3-445F-45D9-98DE-A394D5CC6E92}">
      <dgm:prSet/>
      <dgm:spPr/>
      <dgm:t>
        <a:bodyPr/>
        <a:lstStyle/>
        <a:p>
          <a:endParaRPr lang="id-ID" sz="1600"/>
        </a:p>
      </dgm:t>
    </dgm:pt>
    <dgm:pt modelId="{B2204A66-FFE8-493C-863E-6DB0F438DDFE}" type="sibTrans" cxnId="{90DBD8D3-445F-45D9-98DE-A394D5CC6E92}">
      <dgm:prSet/>
      <dgm:spPr/>
      <dgm:t>
        <a:bodyPr/>
        <a:lstStyle/>
        <a:p>
          <a:endParaRPr lang="id-ID" sz="1600"/>
        </a:p>
      </dgm:t>
    </dgm:pt>
    <dgm:pt modelId="{236D905B-B64E-46F4-A361-8C3599A50E2C}" type="pres">
      <dgm:prSet presAssocID="{57538613-A55F-43C4-A061-0CEB47AE1F80}" presName="linear" presStyleCnt="0">
        <dgm:presLayoutVars>
          <dgm:animLvl val="lvl"/>
          <dgm:resizeHandles val="exact"/>
        </dgm:presLayoutVars>
      </dgm:prSet>
      <dgm:spPr/>
    </dgm:pt>
    <dgm:pt modelId="{1891364D-5857-4E38-8D44-10F1A7675701}" type="pres">
      <dgm:prSet presAssocID="{55602BD2-0487-40E3-B5FE-FC30EDACB96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B1EE666-0AF2-4526-B826-99F190866BA0}" type="pres">
      <dgm:prSet presAssocID="{0A30FD66-E8D7-40BE-813B-FC7AF51D0CFA}" presName="spacer" presStyleCnt="0"/>
      <dgm:spPr/>
    </dgm:pt>
    <dgm:pt modelId="{0EC94BD8-3B1A-4CB7-8318-B19F87D8C6BC}" type="pres">
      <dgm:prSet presAssocID="{C9A5313F-D25D-49CC-9EC0-A5A45FAED0EE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FF7DFC1-0BA7-4DCC-ABD6-958BC13F1546}" type="pres">
      <dgm:prSet presAssocID="{95823B1A-10BD-4B3D-B04D-44878DB05E45}" presName="spacer" presStyleCnt="0"/>
      <dgm:spPr/>
    </dgm:pt>
    <dgm:pt modelId="{D5AE81A6-EECA-4770-B504-EEB0A911D1A8}" type="pres">
      <dgm:prSet presAssocID="{136CC5FB-D99B-4AAE-829E-286980F9E5FF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D98CFB86-077D-46EC-821E-EED4915BF49B}" type="pres">
      <dgm:prSet presAssocID="{6132888F-8872-4D70-9E9D-0CFCF5927152}" presName="spacer" presStyleCnt="0"/>
      <dgm:spPr/>
    </dgm:pt>
    <dgm:pt modelId="{72A92471-1356-4783-AD11-9A1A96B20787}" type="pres">
      <dgm:prSet presAssocID="{5F3C1DD9-0212-4BF5-A3EE-E6C015BF0A6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4D1F2AC1-C13D-4C7E-A9EF-33701BCD6BE6}" type="pres">
      <dgm:prSet presAssocID="{0B43CAD0-D2D8-47AD-B916-5E4DB67DBE4C}" presName="spacer" presStyleCnt="0"/>
      <dgm:spPr/>
    </dgm:pt>
    <dgm:pt modelId="{C3B1645D-86F2-4EBE-AA3B-2F1DB1895AF1}" type="pres">
      <dgm:prSet presAssocID="{F3148F81-4EFA-49AE-8CCE-C43499935AD1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2C24FF01-180C-4235-A7F1-FABC0BB4045B}" srcId="{57538613-A55F-43C4-A061-0CEB47AE1F80}" destId="{136CC5FB-D99B-4AAE-829E-286980F9E5FF}" srcOrd="2" destOrd="0" parTransId="{42D42050-A589-4679-ABE2-F741D53C62D3}" sibTransId="{6132888F-8872-4D70-9E9D-0CFCF5927152}"/>
    <dgm:cxn modelId="{88DB9636-0508-4FFD-A0F2-D51DF52A923D}" srcId="{57538613-A55F-43C4-A061-0CEB47AE1F80}" destId="{C9A5313F-D25D-49CC-9EC0-A5A45FAED0EE}" srcOrd="1" destOrd="0" parTransId="{C6519577-650C-4D3E-8E81-C3011558CFB9}" sibTransId="{95823B1A-10BD-4B3D-B04D-44878DB05E45}"/>
    <dgm:cxn modelId="{FB281E37-0EC1-4572-8441-AD743BE59A2E}" type="presOf" srcId="{F3148F81-4EFA-49AE-8CCE-C43499935AD1}" destId="{C3B1645D-86F2-4EBE-AA3B-2F1DB1895AF1}" srcOrd="0" destOrd="0" presId="urn:microsoft.com/office/officeart/2005/8/layout/vList2"/>
    <dgm:cxn modelId="{C4AFFB38-07F3-4258-8C20-C39CF5749B4D}" type="presOf" srcId="{136CC5FB-D99B-4AAE-829E-286980F9E5FF}" destId="{D5AE81A6-EECA-4770-B504-EEB0A911D1A8}" srcOrd="0" destOrd="0" presId="urn:microsoft.com/office/officeart/2005/8/layout/vList2"/>
    <dgm:cxn modelId="{6DADD93B-C28C-42D2-BFB8-230CF8692372}" srcId="{57538613-A55F-43C4-A061-0CEB47AE1F80}" destId="{55602BD2-0487-40E3-B5FE-FC30EDACB96B}" srcOrd="0" destOrd="0" parTransId="{308A459F-59A4-42BE-BB09-6C23AA1288F1}" sibTransId="{0A30FD66-E8D7-40BE-813B-FC7AF51D0CFA}"/>
    <dgm:cxn modelId="{01B58F74-7307-4090-B7D5-5C9A44D31D6D}" type="presOf" srcId="{C9A5313F-D25D-49CC-9EC0-A5A45FAED0EE}" destId="{0EC94BD8-3B1A-4CB7-8318-B19F87D8C6BC}" srcOrd="0" destOrd="0" presId="urn:microsoft.com/office/officeart/2005/8/layout/vList2"/>
    <dgm:cxn modelId="{1CB6AB5A-1774-4D88-9969-C78339728A68}" type="presOf" srcId="{5F3C1DD9-0212-4BF5-A3EE-E6C015BF0A66}" destId="{72A92471-1356-4783-AD11-9A1A96B20787}" srcOrd="0" destOrd="0" presId="urn:microsoft.com/office/officeart/2005/8/layout/vList2"/>
    <dgm:cxn modelId="{58BAC2A8-C0D4-4939-A867-01408A6CFF3E}" type="presOf" srcId="{55602BD2-0487-40E3-B5FE-FC30EDACB96B}" destId="{1891364D-5857-4E38-8D44-10F1A7675701}" srcOrd="0" destOrd="0" presId="urn:microsoft.com/office/officeart/2005/8/layout/vList2"/>
    <dgm:cxn modelId="{499428C1-DAA9-4840-B20E-31CC394F1EFD}" type="presOf" srcId="{57538613-A55F-43C4-A061-0CEB47AE1F80}" destId="{236D905B-B64E-46F4-A361-8C3599A50E2C}" srcOrd="0" destOrd="0" presId="urn:microsoft.com/office/officeart/2005/8/layout/vList2"/>
    <dgm:cxn modelId="{90DBD8D3-445F-45D9-98DE-A394D5CC6E92}" srcId="{57538613-A55F-43C4-A061-0CEB47AE1F80}" destId="{F3148F81-4EFA-49AE-8CCE-C43499935AD1}" srcOrd="4" destOrd="0" parTransId="{3896CDAA-934A-4044-A3E8-7D1D3DF038CB}" sibTransId="{B2204A66-FFE8-493C-863E-6DB0F438DDFE}"/>
    <dgm:cxn modelId="{36E835D8-9B74-4F15-8F5B-A31E892C9AFF}" srcId="{57538613-A55F-43C4-A061-0CEB47AE1F80}" destId="{5F3C1DD9-0212-4BF5-A3EE-E6C015BF0A66}" srcOrd="3" destOrd="0" parTransId="{8999FD3F-0DD0-4804-8A2B-82AD7191D24A}" sibTransId="{0B43CAD0-D2D8-47AD-B916-5E4DB67DBE4C}"/>
    <dgm:cxn modelId="{BC05D3F8-79A7-4255-B02B-5EC19C187002}" type="presParOf" srcId="{236D905B-B64E-46F4-A361-8C3599A50E2C}" destId="{1891364D-5857-4E38-8D44-10F1A7675701}" srcOrd="0" destOrd="0" presId="urn:microsoft.com/office/officeart/2005/8/layout/vList2"/>
    <dgm:cxn modelId="{34FFEB63-EFBB-4BE4-861B-12B4BC86AFAC}" type="presParOf" srcId="{236D905B-B64E-46F4-A361-8C3599A50E2C}" destId="{9B1EE666-0AF2-4526-B826-99F190866BA0}" srcOrd="1" destOrd="0" presId="urn:microsoft.com/office/officeart/2005/8/layout/vList2"/>
    <dgm:cxn modelId="{F1845C8C-CC2B-456F-8CAF-A5D447BE5546}" type="presParOf" srcId="{236D905B-B64E-46F4-A361-8C3599A50E2C}" destId="{0EC94BD8-3B1A-4CB7-8318-B19F87D8C6BC}" srcOrd="2" destOrd="0" presId="urn:microsoft.com/office/officeart/2005/8/layout/vList2"/>
    <dgm:cxn modelId="{FA6E7323-3493-4E41-9537-C35CBCFAC097}" type="presParOf" srcId="{236D905B-B64E-46F4-A361-8C3599A50E2C}" destId="{AFF7DFC1-0BA7-4DCC-ABD6-958BC13F1546}" srcOrd="3" destOrd="0" presId="urn:microsoft.com/office/officeart/2005/8/layout/vList2"/>
    <dgm:cxn modelId="{D98A9F57-3426-48A1-9782-F184132243C7}" type="presParOf" srcId="{236D905B-B64E-46F4-A361-8C3599A50E2C}" destId="{D5AE81A6-EECA-4770-B504-EEB0A911D1A8}" srcOrd="4" destOrd="0" presId="urn:microsoft.com/office/officeart/2005/8/layout/vList2"/>
    <dgm:cxn modelId="{7A1EBC4B-5475-4F50-B2A5-DF91277F3A69}" type="presParOf" srcId="{236D905B-B64E-46F4-A361-8C3599A50E2C}" destId="{D98CFB86-077D-46EC-821E-EED4915BF49B}" srcOrd="5" destOrd="0" presId="urn:microsoft.com/office/officeart/2005/8/layout/vList2"/>
    <dgm:cxn modelId="{51C1052A-50FA-4735-BADD-DB8F355D1ED2}" type="presParOf" srcId="{236D905B-B64E-46F4-A361-8C3599A50E2C}" destId="{72A92471-1356-4783-AD11-9A1A96B20787}" srcOrd="6" destOrd="0" presId="urn:microsoft.com/office/officeart/2005/8/layout/vList2"/>
    <dgm:cxn modelId="{9F5384D4-4AC2-4872-9CB3-BDF3D3FEC242}" type="presParOf" srcId="{236D905B-B64E-46F4-A361-8C3599A50E2C}" destId="{4D1F2AC1-C13D-4C7E-A9EF-33701BCD6BE6}" srcOrd="7" destOrd="0" presId="urn:microsoft.com/office/officeart/2005/8/layout/vList2"/>
    <dgm:cxn modelId="{E387ED1A-F661-4648-A0C4-8DF4DE795D07}" type="presParOf" srcId="{236D905B-B64E-46F4-A361-8C3599A50E2C}" destId="{C3B1645D-86F2-4EBE-AA3B-2F1DB1895AF1}" srcOrd="8" destOrd="0" presId="urn:microsoft.com/office/officeart/2005/8/layout/vList2"/>
  </dgm:cxnLst>
  <dgm:bg>
    <a:solidFill>
      <a:srgbClr val="00A46B"/>
    </a:soli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854EF8-D856-4472-B2E5-C0E4287E383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DAB90DBB-7C62-4070-A4C9-E383A978263B}">
      <dgm:prSet phldrT="[Text]" custT="1"/>
      <dgm:spPr>
        <a:solidFill>
          <a:srgbClr val="FFC0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l"/>
          <a:r>
            <a:rPr lang="id-ID" sz="2400" dirty="0">
              <a:solidFill>
                <a:sysClr val="windowText" lastClr="000000"/>
              </a:solidFill>
              <a:effectLst/>
            </a:rPr>
            <a:t>Indeks Reformasi</a:t>
          </a:r>
          <a:r>
            <a:rPr lang="en-AU" sz="2400" dirty="0">
              <a:solidFill>
                <a:sysClr val="windowText" lastClr="000000"/>
              </a:solidFill>
              <a:effectLst/>
            </a:rPr>
            <a:t> </a:t>
          </a:r>
          <a:r>
            <a:rPr lang="id-ID" sz="2400" dirty="0">
              <a:solidFill>
                <a:sysClr val="windowText" lastClr="000000"/>
              </a:solidFill>
              <a:effectLst/>
            </a:rPr>
            <a:t>Birokrasi</a:t>
          </a:r>
          <a:endParaRPr lang="en-AU" sz="2400" dirty="0">
            <a:solidFill>
              <a:sysClr val="windowText" lastClr="000000"/>
            </a:solidFill>
          </a:endParaRPr>
        </a:p>
      </dgm:t>
    </dgm:pt>
    <dgm:pt modelId="{7183771F-B0C0-4957-BD8F-AF94FB5B884D}" type="parTrans" cxnId="{C7B1366B-1802-46AE-9A85-5B052DE1AB24}">
      <dgm:prSet/>
      <dgm:spPr/>
      <dgm:t>
        <a:bodyPr/>
        <a:lstStyle/>
        <a:p>
          <a:endParaRPr lang="en-AU" sz="1400"/>
        </a:p>
      </dgm:t>
    </dgm:pt>
    <dgm:pt modelId="{AD22E5D8-05F8-4A98-AEB6-7E5F15D5BDB1}" type="sibTrans" cxnId="{C7B1366B-1802-46AE-9A85-5B052DE1AB24}">
      <dgm:prSet/>
      <dgm:spPr/>
      <dgm:t>
        <a:bodyPr/>
        <a:lstStyle/>
        <a:p>
          <a:endParaRPr lang="en-AU" sz="1400"/>
        </a:p>
      </dgm:t>
    </dgm:pt>
    <dgm:pt modelId="{3BC02309-8FBF-4E54-B2F0-22A4B619686A}">
      <dgm:prSet phldrT="[Text]" custT="1"/>
      <dgm:spPr>
        <a:solidFill>
          <a:srgbClr val="92D05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l"/>
          <a:r>
            <a:rPr lang="en-AU" sz="2400" dirty="0" err="1">
              <a:effectLst/>
            </a:rPr>
            <a:t>Indeks</a:t>
          </a:r>
          <a:r>
            <a:rPr lang="en-AU" sz="2400" dirty="0">
              <a:effectLst/>
            </a:rPr>
            <a:t> </a:t>
          </a:r>
          <a:r>
            <a:rPr lang="en-AU" sz="2400" dirty="0" err="1">
              <a:effectLst/>
            </a:rPr>
            <a:t>Kepuasan</a:t>
          </a:r>
          <a:r>
            <a:rPr lang="en-AU" sz="2400" dirty="0">
              <a:effectLst/>
            </a:rPr>
            <a:t> </a:t>
          </a:r>
          <a:r>
            <a:rPr lang="en-AU" sz="2400" dirty="0" err="1">
              <a:effectLst/>
            </a:rPr>
            <a:t>Masy</a:t>
          </a:r>
          <a:endParaRPr lang="en-AU" sz="200" dirty="0"/>
        </a:p>
      </dgm:t>
    </dgm:pt>
    <dgm:pt modelId="{85667834-1A75-43E4-98A2-5C85EDEA6806}" type="parTrans" cxnId="{20FE3C7F-ECCD-43EC-BE68-AB8DD163527C}">
      <dgm:prSet/>
      <dgm:spPr/>
      <dgm:t>
        <a:bodyPr/>
        <a:lstStyle/>
        <a:p>
          <a:endParaRPr lang="en-AU" sz="1400"/>
        </a:p>
      </dgm:t>
    </dgm:pt>
    <dgm:pt modelId="{A19E4A2A-38A6-4E85-8D4F-0B637676BBF8}" type="sibTrans" cxnId="{20FE3C7F-ECCD-43EC-BE68-AB8DD163527C}">
      <dgm:prSet/>
      <dgm:spPr/>
      <dgm:t>
        <a:bodyPr/>
        <a:lstStyle/>
        <a:p>
          <a:endParaRPr lang="en-AU" sz="1400"/>
        </a:p>
      </dgm:t>
    </dgm:pt>
    <dgm:pt modelId="{CC364F60-4D45-4FA9-A514-EA1452A288B6}">
      <dgm:prSet phldrT="[Text]" custT="1"/>
      <dgm:spPr>
        <a:solidFill>
          <a:srgbClr val="92D05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AU" sz="2800" dirty="0">
              <a:effectLst/>
            </a:rPr>
            <a:t>Nilai </a:t>
          </a:r>
          <a:r>
            <a:rPr lang="en-AU" sz="2800" dirty="0" err="1">
              <a:effectLst/>
            </a:rPr>
            <a:t>SAKIP</a:t>
          </a:r>
          <a:endParaRPr lang="en-AU" sz="2800" dirty="0">
            <a:effectLst/>
          </a:endParaRPr>
        </a:p>
      </dgm:t>
    </dgm:pt>
    <dgm:pt modelId="{735D4A84-F76A-4E65-9809-1F52AF4723E2}" type="parTrans" cxnId="{A4F19E0F-6ADE-4082-A0B3-10FBFB39D88E}">
      <dgm:prSet/>
      <dgm:spPr/>
      <dgm:t>
        <a:bodyPr/>
        <a:lstStyle/>
        <a:p>
          <a:endParaRPr lang="en-AU"/>
        </a:p>
      </dgm:t>
    </dgm:pt>
    <dgm:pt modelId="{B76C2B26-C071-4543-A013-7C02B80F0D1E}" type="sibTrans" cxnId="{A4F19E0F-6ADE-4082-A0B3-10FBFB39D88E}">
      <dgm:prSet/>
      <dgm:spPr/>
      <dgm:t>
        <a:bodyPr/>
        <a:lstStyle/>
        <a:p>
          <a:endParaRPr lang="en-AU"/>
        </a:p>
      </dgm:t>
    </dgm:pt>
    <dgm:pt modelId="{F9D489AB-3CC9-4EFD-8669-0C4C63E3DDAB}">
      <dgm:prSet phldrT="[Text]" custT="1"/>
      <dgm:spPr>
        <a:solidFill>
          <a:srgbClr val="92D05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AU" sz="2800" dirty="0" err="1"/>
            <a:t>IPAK</a:t>
          </a:r>
          <a:endParaRPr lang="en-AU" sz="2800" dirty="0"/>
        </a:p>
      </dgm:t>
    </dgm:pt>
    <dgm:pt modelId="{AF76ACF7-E0FC-4632-A9CB-61501C6E1DED}" type="parTrans" cxnId="{4EEC4154-3522-497E-86DC-F2AA5266676C}">
      <dgm:prSet/>
      <dgm:spPr/>
      <dgm:t>
        <a:bodyPr/>
        <a:lstStyle/>
        <a:p>
          <a:endParaRPr lang="en-AU"/>
        </a:p>
      </dgm:t>
    </dgm:pt>
    <dgm:pt modelId="{7EA193F4-A0E0-41AF-8FD5-528E152FB62D}" type="sibTrans" cxnId="{4EEC4154-3522-497E-86DC-F2AA5266676C}">
      <dgm:prSet/>
      <dgm:spPr/>
      <dgm:t>
        <a:bodyPr/>
        <a:lstStyle/>
        <a:p>
          <a:endParaRPr lang="en-AU"/>
        </a:p>
      </dgm:t>
    </dgm:pt>
    <dgm:pt modelId="{A06D0CCA-CEB5-4652-9437-1566E6CA33EE}">
      <dgm:prSet phldrT="[Text]" custT="1"/>
      <dgm:spPr>
        <a:solidFill>
          <a:srgbClr val="92D05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id-ID" sz="2000" dirty="0">
              <a:effectLst/>
            </a:rPr>
            <a:t>Nilai Kematangan Organisasi Daerah</a:t>
          </a:r>
          <a:endParaRPr lang="en-AU" sz="2000" dirty="0">
            <a:effectLst/>
          </a:endParaRPr>
        </a:p>
      </dgm:t>
    </dgm:pt>
    <dgm:pt modelId="{BECD26BD-2E43-45E1-AE9A-232B58F6AF61}" type="parTrans" cxnId="{6A47A05D-BDAE-451A-8830-17CD1CCA4310}">
      <dgm:prSet/>
      <dgm:spPr/>
      <dgm:t>
        <a:bodyPr/>
        <a:lstStyle/>
        <a:p>
          <a:endParaRPr lang="en-AU"/>
        </a:p>
      </dgm:t>
    </dgm:pt>
    <dgm:pt modelId="{F5988AFC-DB4F-4545-970B-FD6E6A64C895}" type="sibTrans" cxnId="{6A47A05D-BDAE-451A-8830-17CD1CCA4310}">
      <dgm:prSet/>
      <dgm:spPr/>
      <dgm:t>
        <a:bodyPr/>
        <a:lstStyle/>
        <a:p>
          <a:endParaRPr lang="en-AU"/>
        </a:p>
      </dgm:t>
    </dgm:pt>
    <dgm:pt modelId="{8849417F-9DF1-4CB4-A416-E47FCE891621}">
      <dgm:prSet phldrT="[Text]" custT="1"/>
      <dgm:spPr>
        <a:solidFill>
          <a:srgbClr val="92D05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AU" sz="2400" dirty="0" err="1">
              <a:effectLst/>
            </a:rPr>
            <a:t>Indeks</a:t>
          </a:r>
          <a:r>
            <a:rPr lang="en-AU" sz="2400" dirty="0">
              <a:effectLst/>
            </a:rPr>
            <a:t> </a:t>
          </a:r>
          <a:r>
            <a:rPr lang="en-AU" sz="2400" dirty="0" err="1">
              <a:effectLst/>
            </a:rPr>
            <a:t>Sistem</a:t>
          </a:r>
          <a:r>
            <a:rPr lang="en-AU" sz="2400" dirty="0">
              <a:effectLst/>
            </a:rPr>
            <a:t> Merit</a:t>
          </a:r>
        </a:p>
      </dgm:t>
    </dgm:pt>
    <dgm:pt modelId="{7846EF9F-A5BA-4246-A686-5B21A2A0ABCE}" type="parTrans" cxnId="{BD6A98C8-82F9-43A9-938D-D3B7A2269B30}">
      <dgm:prSet/>
      <dgm:spPr/>
      <dgm:t>
        <a:bodyPr/>
        <a:lstStyle/>
        <a:p>
          <a:endParaRPr lang="en-AU"/>
        </a:p>
      </dgm:t>
    </dgm:pt>
    <dgm:pt modelId="{791A2AC1-D060-42EB-8733-CDA5E38259F8}" type="sibTrans" cxnId="{BD6A98C8-82F9-43A9-938D-D3B7A2269B30}">
      <dgm:prSet/>
      <dgm:spPr/>
      <dgm:t>
        <a:bodyPr/>
        <a:lstStyle/>
        <a:p>
          <a:endParaRPr lang="en-AU"/>
        </a:p>
      </dgm:t>
    </dgm:pt>
    <dgm:pt modelId="{F7DD6EE7-D116-4482-8454-056A66D998CA}" type="pres">
      <dgm:prSet presAssocID="{3C854EF8-D856-4472-B2E5-C0E4287E383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8F740E4-6EA1-4059-AA9F-D53F13104DB1}" type="pres">
      <dgm:prSet presAssocID="{DAB90DBB-7C62-4070-A4C9-E383A978263B}" presName="root" presStyleCnt="0"/>
      <dgm:spPr/>
    </dgm:pt>
    <dgm:pt modelId="{93306425-C12C-4D21-BAEB-613C72520B83}" type="pres">
      <dgm:prSet presAssocID="{DAB90DBB-7C62-4070-A4C9-E383A978263B}" presName="rootComposite" presStyleCnt="0"/>
      <dgm:spPr/>
    </dgm:pt>
    <dgm:pt modelId="{8CD88D48-5BF3-4D09-8242-12E3824619CE}" type="pres">
      <dgm:prSet presAssocID="{DAB90DBB-7C62-4070-A4C9-E383A978263B}" presName="rootText" presStyleLbl="node1" presStyleIdx="0" presStyleCnt="1" custScaleX="279788"/>
      <dgm:spPr/>
    </dgm:pt>
    <dgm:pt modelId="{BBC7FF46-CC19-4F6B-8347-8A12BEB364DA}" type="pres">
      <dgm:prSet presAssocID="{DAB90DBB-7C62-4070-A4C9-E383A978263B}" presName="rootConnector" presStyleLbl="node1" presStyleIdx="0" presStyleCnt="1"/>
      <dgm:spPr/>
    </dgm:pt>
    <dgm:pt modelId="{84D02EE8-9068-4E0D-BF1E-82A7F788D0A5}" type="pres">
      <dgm:prSet presAssocID="{DAB90DBB-7C62-4070-A4C9-E383A978263B}" presName="childShape" presStyleCnt="0"/>
      <dgm:spPr/>
    </dgm:pt>
    <dgm:pt modelId="{F83A3B68-1F1C-4638-B51B-DE77A0E85569}" type="pres">
      <dgm:prSet presAssocID="{85667834-1A75-43E4-98A2-5C85EDEA6806}" presName="Name13" presStyleLbl="parChTrans1D2" presStyleIdx="0" presStyleCnt="5"/>
      <dgm:spPr/>
    </dgm:pt>
    <dgm:pt modelId="{FBACA3E3-73DB-4682-8C9F-16E49DCC9C84}" type="pres">
      <dgm:prSet presAssocID="{3BC02309-8FBF-4E54-B2F0-22A4B619686A}" presName="childText" presStyleLbl="bgAcc1" presStyleIdx="0" presStyleCnt="5" custScaleX="274590">
        <dgm:presLayoutVars>
          <dgm:bulletEnabled val="1"/>
        </dgm:presLayoutVars>
      </dgm:prSet>
      <dgm:spPr/>
    </dgm:pt>
    <dgm:pt modelId="{ECC9BD72-E25A-415A-BBFC-04CE8A40CDCF}" type="pres">
      <dgm:prSet presAssocID="{735D4A84-F76A-4E65-9809-1F52AF4723E2}" presName="Name13" presStyleLbl="parChTrans1D2" presStyleIdx="1" presStyleCnt="5"/>
      <dgm:spPr/>
    </dgm:pt>
    <dgm:pt modelId="{190F3C82-D942-4C8C-B453-82F6766FEA23}" type="pres">
      <dgm:prSet presAssocID="{CC364F60-4D45-4FA9-A514-EA1452A288B6}" presName="childText" presStyleLbl="bgAcc1" presStyleIdx="1" presStyleCnt="5" custScaleX="274590">
        <dgm:presLayoutVars>
          <dgm:bulletEnabled val="1"/>
        </dgm:presLayoutVars>
      </dgm:prSet>
      <dgm:spPr/>
    </dgm:pt>
    <dgm:pt modelId="{68FDD172-DB81-41C4-8AC4-53B3D9235A35}" type="pres">
      <dgm:prSet presAssocID="{AF76ACF7-E0FC-4632-A9CB-61501C6E1DED}" presName="Name13" presStyleLbl="parChTrans1D2" presStyleIdx="2" presStyleCnt="5"/>
      <dgm:spPr/>
    </dgm:pt>
    <dgm:pt modelId="{22316D77-26D5-46AA-84F8-9FF0E3F08361}" type="pres">
      <dgm:prSet presAssocID="{F9D489AB-3CC9-4EFD-8669-0C4C63E3DDAB}" presName="childText" presStyleLbl="bgAcc1" presStyleIdx="2" presStyleCnt="5" custScaleX="274590">
        <dgm:presLayoutVars>
          <dgm:bulletEnabled val="1"/>
        </dgm:presLayoutVars>
      </dgm:prSet>
      <dgm:spPr/>
    </dgm:pt>
    <dgm:pt modelId="{778F9CDD-787D-48A4-8B88-A842FBF39019}" type="pres">
      <dgm:prSet presAssocID="{BECD26BD-2E43-45E1-AE9A-232B58F6AF61}" presName="Name13" presStyleLbl="parChTrans1D2" presStyleIdx="3" presStyleCnt="5"/>
      <dgm:spPr/>
    </dgm:pt>
    <dgm:pt modelId="{B2FD9877-7029-4FF1-8B10-ABA087D9397D}" type="pres">
      <dgm:prSet presAssocID="{A06D0CCA-CEB5-4652-9437-1566E6CA33EE}" presName="childText" presStyleLbl="bgAcc1" presStyleIdx="3" presStyleCnt="5" custScaleX="274590">
        <dgm:presLayoutVars>
          <dgm:bulletEnabled val="1"/>
        </dgm:presLayoutVars>
      </dgm:prSet>
      <dgm:spPr/>
    </dgm:pt>
    <dgm:pt modelId="{C2A1BC3A-90A8-43E3-9263-111A5D3CD9DE}" type="pres">
      <dgm:prSet presAssocID="{7846EF9F-A5BA-4246-A686-5B21A2A0ABCE}" presName="Name13" presStyleLbl="parChTrans1D2" presStyleIdx="4" presStyleCnt="5"/>
      <dgm:spPr/>
    </dgm:pt>
    <dgm:pt modelId="{2338B101-D74E-4FF7-B952-AB9F9AF44245}" type="pres">
      <dgm:prSet presAssocID="{8849417F-9DF1-4CB4-A416-E47FCE891621}" presName="childText" presStyleLbl="bgAcc1" presStyleIdx="4" presStyleCnt="5" custScaleX="274590">
        <dgm:presLayoutVars>
          <dgm:bulletEnabled val="1"/>
        </dgm:presLayoutVars>
      </dgm:prSet>
      <dgm:spPr/>
    </dgm:pt>
  </dgm:ptLst>
  <dgm:cxnLst>
    <dgm:cxn modelId="{60DDDD05-628E-4888-A57B-32E6C48CD4DB}" type="presOf" srcId="{F9D489AB-3CC9-4EFD-8669-0C4C63E3DDAB}" destId="{22316D77-26D5-46AA-84F8-9FF0E3F08361}" srcOrd="0" destOrd="0" presId="urn:microsoft.com/office/officeart/2005/8/layout/hierarchy3"/>
    <dgm:cxn modelId="{0965310F-CFF8-41AB-935D-6A4DD075A56D}" type="presOf" srcId="{BECD26BD-2E43-45E1-AE9A-232B58F6AF61}" destId="{778F9CDD-787D-48A4-8B88-A842FBF39019}" srcOrd="0" destOrd="0" presId="urn:microsoft.com/office/officeart/2005/8/layout/hierarchy3"/>
    <dgm:cxn modelId="{A4F19E0F-6ADE-4082-A0B3-10FBFB39D88E}" srcId="{DAB90DBB-7C62-4070-A4C9-E383A978263B}" destId="{CC364F60-4D45-4FA9-A514-EA1452A288B6}" srcOrd="1" destOrd="0" parTransId="{735D4A84-F76A-4E65-9809-1F52AF4723E2}" sibTransId="{B76C2B26-C071-4543-A013-7C02B80F0D1E}"/>
    <dgm:cxn modelId="{4A7CE81E-9BB4-436D-8B4C-97A61B9CF4E6}" type="presOf" srcId="{85667834-1A75-43E4-98A2-5C85EDEA6806}" destId="{F83A3B68-1F1C-4638-B51B-DE77A0E85569}" srcOrd="0" destOrd="0" presId="urn:microsoft.com/office/officeart/2005/8/layout/hierarchy3"/>
    <dgm:cxn modelId="{AB15BD37-B7D4-4897-9DC1-89FC541397AE}" type="presOf" srcId="{735D4A84-F76A-4E65-9809-1F52AF4723E2}" destId="{ECC9BD72-E25A-415A-BBFC-04CE8A40CDCF}" srcOrd="0" destOrd="0" presId="urn:microsoft.com/office/officeart/2005/8/layout/hierarchy3"/>
    <dgm:cxn modelId="{6A47A05D-BDAE-451A-8830-17CD1CCA4310}" srcId="{DAB90DBB-7C62-4070-A4C9-E383A978263B}" destId="{A06D0CCA-CEB5-4652-9437-1566E6CA33EE}" srcOrd="3" destOrd="0" parTransId="{BECD26BD-2E43-45E1-AE9A-232B58F6AF61}" sibTransId="{F5988AFC-DB4F-4545-970B-FD6E6A64C895}"/>
    <dgm:cxn modelId="{3103BE43-F677-4154-9842-6A94D6B5AC76}" type="presOf" srcId="{7846EF9F-A5BA-4246-A686-5B21A2A0ABCE}" destId="{C2A1BC3A-90A8-43E3-9263-111A5D3CD9DE}" srcOrd="0" destOrd="0" presId="urn:microsoft.com/office/officeart/2005/8/layout/hierarchy3"/>
    <dgm:cxn modelId="{927A1866-C663-405E-BF3A-4D4D79114D23}" type="presOf" srcId="{A06D0CCA-CEB5-4652-9437-1566E6CA33EE}" destId="{B2FD9877-7029-4FF1-8B10-ABA087D9397D}" srcOrd="0" destOrd="0" presId="urn:microsoft.com/office/officeart/2005/8/layout/hierarchy3"/>
    <dgm:cxn modelId="{E7B29248-7519-4B30-B7C4-14F2111F4570}" type="presOf" srcId="{3C854EF8-D856-4472-B2E5-C0E4287E3830}" destId="{F7DD6EE7-D116-4482-8454-056A66D998CA}" srcOrd="0" destOrd="0" presId="urn:microsoft.com/office/officeart/2005/8/layout/hierarchy3"/>
    <dgm:cxn modelId="{9BEBE94A-E614-425B-82CA-82788FC2575D}" type="presOf" srcId="{CC364F60-4D45-4FA9-A514-EA1452A288B6}" destId="{190F3C82-D942-4C8C-B453-82F6766FEA23}" srcOrd="0" destOrd="0" presId="urn:microsoft.com/office/officeart/2005/8/layout/hierarchy3"/>
    <dgm:cxn modelId="{C7B1366B-1802-46AE-9A85-5B052DE1AB24}" srcId="{3C854EF8-D856-4472-B2E5-C0E4287E3830}" destId="{DAB90DBB-7C62-4070-A4C9-E383A978263B}" srcOrd="0" destOrd="0" parTransId="{7183771F-B0C0-4957-BD8F-AF94FB5B884D}" sibTransId="{AD22E5D8-05F8-4A98-AEB6-7E5F15D5BDB1}"/>
    <dgm:cxn modelId="{D168524E-75BF-43F7-BA31-589F0B7C5F4B}" type="presOf" srcId="{AF76ACF7-E0FC-4632-A9CB-61501C6E1DED}" destId="{68FDD172-DB81-41C4-8AC4-53B3D9235A35}" srcOrd="0" destOrd="0" presId="urn:microsoft.com/office/officeart/2005/8/layout/hierarchy3"/>
    <dgm:cxn modelId="{4EEC4154-3522-497E-86DC-F2AA5266676C}" srcId="{DAB90DBB-7C62-4070-A4C9-E383A978263B}" destId="{F9D489AB-3CC9-4EFD-8669-0C4C63E3DDAB}" srcOrd="2" destOrd="0" parTransId="{AF76ACF7-E0FC-4632-A9CB-61501C6E1DED}" sibTransId="{7EA193F4-A0E0-41AF-8FD5-528E152FB62D}"/>
    <dgm:cxn modelId="{20FE3C7F-ECCD-43EC-BE68-AB8DD163527C}" srcId="{DAB90DBB-7C62-4070-A4C9-E383A978263B}" destId="{3BC02309-8FBF-4E54-B2F0-22A4B619686A}" srcOrd="0" destOrd="0" parTransId="{85667834-1A75-43E4-98A2-5C85EDEA6806}" sibTransId="{A19E4A2A-38A6-4E85-8D4F-0B637676BBF8}"/>
    <dgm:cxn modelId="{A1A3B0A3-4744-4252-92D1-A7415E90E32E}" type="presOf" srcId="{DAB90DBB-7C62-4070-A4C9-E383A978263B}" destId="{BBC7FF46-CC19-4F6B-8347-8A12BEB364DA}" srcOrd="1" destOrd="0" presId="urn:microsoft.com/office/officeart/2005/8/layout/hierarchy3"/>
    <dgm:cxn modelId="{BD6A98C8-82F9-43A9-938D-D3B7A2269B30}" srcId="{DAB90DBB-7C62-4070-A4C9-E383A978263B}" destId="{8849417F-9DF1-4CB4-A416-E47FCE891621}" srcOrd="4" destOrd="0" parTransId="{7846EF9F-A5BA-4246-A686-5B21A2A0ABCE}" sibTransId="{791A2AC1-D060-42EB-8733-CDA5E38259F8}"/>
    <dgm:cxn modelId="{EE1428D0-66A7-4B74-A24B-4334BCF88B31}" type="presOf" srcId="{DAB90DBB-7C62-4070-A4C9-E383A978263B}" destId="{8CD88D48-5BF3-4D09-8242-12E3824619CE}" srcOrd="0" destOrd="0" presId="urn:microsoft.com/office/officeart/2005/8/layout/hierarchy3"/>
    <dgm:cxn modelId="{3BD44ADB-EC4D-4B7D-93EC-D742DACD977C}" type="presOf" srcId="{8849417F-9DF1-4CB4-A416-E47FCE891621}" destId="{2338B101-D74E-4FF7-B952-AB9F9AF44245}" srcOrd="0" destOrd="0" presId="urn:microsoft.com/office/officeart/2005/8/layout/hierarchy3"/>
    <dgm:cxn modelId="{19D19EF9-904B-4A6B-B1E7-9200BF996743}" type="presOf" srcId="{3BC02309-8FBF-4E54-B2F0-22A4B619686A}" destId="{FBACA3E3-73DB-4682-8C9F-16E49DCC9C84}" srcOrd="0" destOrd="0" presId="urn:microsoft.com/office/officeart/2005/8/layout/hierarchy3"/>
    <dgm:cxn modelId="{29730A06-1C70-484B-B3DC-938E876F7944}" type="presParOf" srcId="{F7DD6EE7-D116-4482-8454-056A66D998CA}" destId="{18F740E4-6EA1-4059-AA9F-D53F13104DB1}" srcOrd="0" destOrd="0" presId="urn:microsoft.com/office/officeart/2005/8/layout/hierarchy3"/>
    <dgm:cxn modelId="{F534F88C-51FD-4DDD-8D34-DC2FFE8E1A36}" type="presParOf" srcId="{18F740E4-6EA1-4059-AA9F-D53F13104DB1}" destId="{93306425-C12C-4D21-BAEB-613C72520B83}" srcOrd="0" destOrd="0" presId="urn:microsoft.com/office/officeart/2005/8/layout/hierarchy3"/>
    <dgm:cxn modelId="{EB68C720-0CF6-463E-A437-0211FD57AFAC}" type="presParOf" srcId="{93306425-C12C-4D21-BAEB-613C72520B83}" destId="{8CD88D48-5BF3-4D09-8242-12E3824619CE}" srcOrd="0" destOrd="0" presId="urn:microsoft.com/office/officeart/2005/8/layout/hierarchy3"/>
    <dgm:cxn modelId="{DF7263DD-37F0-4A91-8501-4B79EA9AE10D}" type="presParOf" srcId="{93306425-C12C-4D21-BAEB-613C72520B83}" destId="{BBC7FF46-CC19-4F6B-8347-8A12BEB364DA}" srcOrd="1" destOrd="0" presId="urn:microsoft.com/office/officeart/2005/8/layout/hierarchy3"/>
    <dgm:cxn modelId="{99D6E3D9-F948-43CD-A052-F5EBEEA79C94}" type="presParOf" srcId="{18F740E4-6EA1-4059-AA9F-D53F13104DB1}" destId="{84D02EE8-9068-4E0D-BF1E-82A7F788D0A5}" srcOrd="1" destOrd="0" presId="urn:microsoft.com/office/officeart/2005/8/layout/hierarchy3"/>
    <dgm:cxn modelId="{450369E4-C82C-4745-AE3D-8BD38FD86FFB}" type="presParOf" srcId="{84D02EE8-9068-4E0D-BF1E-82A7F788D0A5}" destId="{F83A3B68-1F1C-4638-B51B-DE77A0E85569}" srcOrd="0" destOrd="0" presId="urn:microsoft.com/office/officeart/2005/8/layout/hierarchy3"/>
    <dgm:cxn modelId="{91C237E0-4B2E-49EA-A4DE-56351AF3933F}" type="presParOf" srcId="{84D02EE8-9068-4E0D-BF1E-82A7F788D0A5}" destId="{FBACA3E3-73DB-4682-8C9F-16E49DCC9C84}" srcOrd="1" destOrd="0" presId="urn:microsoft.com/office/officeart/2005/8/layout/hierarchy3"/>
    <dgm:cxn modelId="{3C6C4620-E89F-4CCF-B7C8-BE62D7950397}" type="presParOf" srcId="{84D02EE8-9068-4E0D-BF1E-82A7F788D0A5}" destId="{ECC9BD72-E25A-415A-BBFC-04CE8A40CDCF}" srcOrd="2" destOrd="0" presId="urn:microsoft.com/office/officeart/2005/8/layout/hierarchy3"/>
    <dgm:cxn modelId="{0716F3F0-099E-4BF1-A144-85EB7E17D27E}" type="presParOf" srcId="{84D02EE8-9068-4E0D-BF1E-82A7F788D0A5}" destId="{190F3C82-D942-4C8C-B453-82F6766FEA23}" srcOrd="3" destOrd="0" presId="urn:microsoft.com/office/officeart/2005/8/layout/hierarchy3"/>
    <dgm:cxn modelId="{DD342276-B102-4F2F-BFA7-55F6F95DA06B}" type="presParOf" srcId="{84D02EE8-9068-4E0D-BF1E-82A7F788D0A5}" destId="{68FDD172-DB81-41C4-8AC4-53B3D9235A35}" srcOrd="4" destOrd="0" presId="urn:microsoft.com/office/officeart/2005/8/layout/hierarchy3"/>
    <dgm:cxn modelId="{66573FA0-9A40-417C-9C92-CD88436472AC}" type="presParOf" srcId="{84D02EE8-9068-4E0D-BF1E-82A7F788D0A5}" destId="{22316D77-26D5-46AA-84F8-9FF0E3F08361}" srcOrd="5" destOrd="0" presId="urn:microsoft.com/office/officeart/2005/8/layout/hierarchy3"/>
    <dgm:cxn modelId="{66E73E49-7820-496F-9D46-E8AC7C9325C5}" type="presParOf" srcId="{84D02EE8-9068-4E0D-BF1E-82A7F788D0A5}" destId="{778F9CDD-787D-48A4-8B88-A842FBF39019}" srcOrd="6" destOrd="0" presId="urn:microsoft.com/office/officeart/2005/8/layout/hierarchy3"/>
    <dgm:cxn modelId="{4ED2DF82-E850-45B2-AD9B-F6C326681F83}" type="presParOf" srcId="{84D02EE8-9068-4E0D-BF1E-82A7F788D0A5}" destId="{B2FD9877-7029-4FF1-8B10-ABA087D9397D}" srcOrd="7" destOrd="0" presId="urn:microsoft.com/office/officeart/2005/8/layout/hierarchy3"/>
    <dgm:cxn modelId="{679D1EE2-4247-4310-9028-7659D57CDE99}" type="presParOf" srcId="{84D02EE8-9068-4E0D-BF1E-82A7F788D0A5}" destId="{C2A1BC3A-90A8-43E3-9263-111A5D3CD9DE}" srcOrd="8" destOrd="0" presId="urn:microsoft.com/office/officeart/2005/8/layout/hierarchy3"/>
    <dgm:cxn modelId="{D1765A2E-6F80-4721-A336-73B2CF943FB1}" type="presParOf" srcId="{84D02EE8-9068-4E0D-BF1E-82A7F788D0A5}" destId="{2338B101-D74E-4FF7-B952-AB9F9AF44245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D29276-8812-49B1-AF64-377C8E5468F2}">
      <dsp:nvSpPr>
        <dsp:cNvPr id="0" name=""/>
        <dsp:cNvSpPr/>
      </dsp:nvSpPr>
      <dsp:spPr>
        <a:xfrm>
          <a:off x="74920" y="0"/>
          <a:ext cx="1820562" cy="2102365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89397" tIns="17780" rIns="89397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Penanggulangan</a:t>
          </a:r>
          <a:r>
            <a:rPr lang="en-US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id-ID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Kemiskinan</a:t>
          </a:r>
          <a:endParaRPr lang="en-AU" sz="1400" b="1" kern="1200" dirty="0">
            <a:latin typeface="Bahnschrift SemiBold Condensed" pitchFamily="34" charset="0"/>
          </a:endParaRPr>
        </a:p>
      </dsp:txBody>
      <dsp:txXfrm>
        <a:off x="341535" y="307884"/>
        <a:ext cx="1287332" cy="1486597"/>
      </dsp:txXfrm>
    </dsp:sp>
    <dsp:sp modelId="{3838598F-02C5-4C70-B851-488132E8DE32}">
      <dsp:nvSpPr>
        <dsp:cNvPr id="0" name=""/>
        <dsp:cNvSpPr/>
      </dsp:nvSpPr>
      <dsp:spPr>
        <a:xfrm>
          <a:off x="1526438" y="133512"/>
          <a:ext cx="1624414" cy="210236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89397" tIns="22860" rIns="89397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b="1" kern="1200" dirty="0" err="1">
              <a:latin typeface="Bahnschrift SemiBold Condensed" pitchFamily="34" charset="0"/>
              <a:cs typeface="Tahoma" pitchFamily="34" charset="0"/>
            </a:rPr>
            <a:t>Peningkatan</a:t>
          </a:r>
          <a:r>
            <a:rPr lang="id-ID" altLang="en-US" sz="1800" b="1" kern="1200" dirty="0">
              <a:latin typeface="Bahnschrift SemiBold Condensed" pitchFamily="34" charset="0"/>
              <a:cs typeface="Tahoma" pitchFamily="34" charset="0"/>
            </a:rPr>
            <a:t> kualitas dan daya saing </a:t>
          </a:r>
          <a:r>
            <a:rPr lang="en-AU" altLang="en-US" sz="1800" b="1" kern="1200" dirty="0">
              <a:latin typeface="Bahnschrift SemiBold Condensed" pitchFamily="34" charset="0"/>
              <a:cs typeface="Tahoma" pitchFamily="34" charset="0"/>
            </a:rPr>
            <a:t>SDM</a:t>
          </a:r>
          <a:endParaRPr lang="en-AU" sz="1800" b="1" kern="1200" dirty="0">
            <a:latin typeface="Bahnschrift SemiBold Condensed" pitchFamily="34" charset="0"/>
          </a:endParaRPr>
        </a:p>
      </dsp:txBody>
      <dsp:txXfrm>
        <a:off x="1764328" y="441396"/>
        <a:ext cx="1148634" cy="1486597"/>
      </dsp:txXfrm>
    </dsp:sp>
    <dsp:sp modelId="{FA000DEC-15E4-4A55-B47C-1E9407381BF1}">
      <dsp:nvSpPr>
        <dsp:cNvPr id="0" name=""/>
        <dsp:cNvSpPr/>
      </dsp:nvSpPr>
      <dsp:spPr>
        <a:xfrm>
          <a:off x="2872626" y="133512"/>
          <a:ext cx="1624414" cy="2102365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89397" tIns="22860" rIns="89397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800" b="1" kern="120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Daya saing ekonomi &amp; peningkatan kesempatan berusaha</a:t>
          </a:r>
          <a:endParaRPr lang="en-AU" sz="1800" b="1" kern="1200" dirty="0">
            <a:latin typeface="Bahnschrift SemiBold Condensed" pitchFamily="34" charset="0"/>
          </a:endParaRPr>
        </a:p>
      </dsp:txBody>
      <dsp:txXfrm>
        <a:off x="3110516" y="441396"/>
        <a:ext cx="1148634" cy="1486597"/>
      </dsp:txXfrm>
    </dsp:sp>
    <dsp:sp modelId="{6D364E47-45BD-4CFE-9A6E-7FB9A9C852AB}">
      <dsp:nvSpPr>
        <dsp:cNvPr id="0" name=""/>
        <dsp:cNvSpPr/>
      </dsp:nvSpPr>
      <dsp:spPr>
        <a:xfrm>
          <a:off x="4209156" y="133512"/>
          <a:ext cx="1624414" cy="210236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89397" tIns="17780" rIns="89397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Keberlanjutan </a:t>
          </a:r>
          <a:r>
            <a:rPr lang="id-ID" sz="1400" b="1" kern="1200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Pemb</a:t>
          </a:r>
          <a:r>
            <a:rPr lang="id-ID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r>
            <a:rPr lang="en-AU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400" b="1" kern="1200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Memperhatikan</a:t>
          </a:r>
          <a:r>
            <a:rPr lang="id-ID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Daya Dukung </a:t>
          </a:r>
          <a:r>
            <a:rPr lang="id-ID" sz="1400" b="1" kern="1200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Lingk</a:t>
          </a:r>
          <a:r>
            <a:rPr lang="id-ID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AU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&amp;</a:t>
          </a:r>
          <a:r>
            <a:rPr lang="id-ID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Kelestarian </a:t>
          </a:r>
          <a:r>
            <a:rPr lang="en-AU" sz="14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SDA</a:t>
          </a:r>
          <a:endParaRPr lang="en-AU" sz="1400" b="1" kern="1200" dirty="0">
            <a:latin typeface="Bahnschrift SemiBold Condensed" pitchFamily="34" charset="0"/>
          </a:endParaRPr>
        </a:p>
      </dsp:txBody>
      <dsp:txXfrm>
        <a:off x="4447046" y="441396"/>
        <a:ext cx="1148634" cy="1486597"/>
      </dsp:txXfrm>
    </dsp:sp>
    <dsp:sp modelId="{D9264506-E15E-478F-9367-E0622097213B}">
      <dsp:nvSpPr>
        <dsp:cNvPr id="0" name=""/>
        <dsp:cNvSpPr/>
      </dsp:nvSpPr>
      <dsp:spPr>
        <a:xfrm>
          <a:off x="5505877" y="133512"/>
          <a:ext cx="1624414" cy="2102365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89397" tIns="25400" rIns="89397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Kedaulatan</a:t>
          </a:r>
          <a:r>
            <a:rPr lang="id-ID" sz="2000" b="1" kern="120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pangan &amp; energi</a:t>
          </a:r>
          <a:endParaRPr lang="en-AU" sz="2000" b="1" kern="1200" dirty="0">
            <a:latin typeface="Bahnschrift SemiBold Condensed" pitchFamily="34" charset="0"/>
          </a:endParaRPr>
        </a:p>
      </dsp:txBody>
      <dsp:txXfrm>
        <a:off x="5743767" y="441396"/>
        <a:ext cx="1148634" cy="1486597"/>
      </dsp:txXfrm>
    </dsp:sp>
    <dsp:sp modelId="{EBB32AFB-D807-4033-8F1F-E5F5B8283D28}">
      <dsp:nvSpPr>
        <dsp:cNvPr id="0" name=""/>
        <dsp:cNvSpPr/>
      </dsp:nvSpPr>
      <dsp:spPr>
        <a:xfrm>
          <a:off x="6750737" y="133512"/>
          <a:ext cx="1624414" cy="2102365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89397" tIns="20320" rIns="89397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Kesenjangan</a:t>
          </a:r>
          <a:r>
            <a:rPr lang="id-ID" sz="1600" b="1" kern="120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 Wilayah</a:t>
          </a:r>
          <a:endParaRPr lang="en-AU" sz="1600" b="1" kern="1200" dirty="0">
            <a:latin typeface="Bahnschrift SemiBold Condensed" pitchFamily="34" charset="0"/>
          </a:endParaRPr>
        </a:p>
      </dsp:txBody>
      <dsp:txXfrm>
        <a:off x="6988627" y="441396"/>
        <a:ext cx="1148634" cy="1486597"/>
      </dsp:txXfrm>
    </dsp:sp>
    <dsp:sp modelId="{FDEC3527-E78B-425E-85F1-6CE67016ED8C}">
      <dsp:nvSpPr>
        <dsp:cNvPr id="0" name=""/>
        <dsp:cNvSpPr/>
      </dsp:nvSpPr>
      <dsp:spPr>
        <a:xfrm>
          <a:off x="8004531" y="0"/>
          <a:ext cx="1624414" cy="210236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89397" tIns="20320" rIns="89397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Tata Kelola </a:t>
          </a:r>
          <a:r>
            <a:rPr lang="en-US" sz="1600" b="1" kern="1200" dirty="0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P</a:t>
          </a:r>
          <a:r>
            <a:rPr lang="id-ID" sz="1600" b="1" kern="1200" dirty="0" err="1">
              <a:latin typeface="Bahnschrift SemiBold Condensed" pitchFamily="34" charset="0"/>
              <a:ea typeface="Tahoma" panose="020B0604030504040204" pitchFamily="34" charset="0"/>
              <a:cs typeface="Tahoma" panose="020B0604030504040204" pitchFamily="34" charset="0"/>
            </a:rPr>
            <a:t>emerintahan</a:t>
          </a:r>
          <a:endParaRPr lang="en-AU" sz="1600" b="1" kern="1200" dirty="0">
            <a:latin typeface="Bahnschrift SemiBold Condensed" pitchFamily="34" charset="0"/>
          </a:endParaRPr>
        </a:p>
      </dsp:txBody>
      <dsp:txXfrm>
        <a:off x="8242421" y="307884"/>
        <a:ext cx="1148634" cy="14865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2CE797-8A35-4441-8165-3751FAFAD94B}">
      <dsp:nvSpPr>
        <dsp:cNvPr id="0" name=""/>
        <dsp:cNvSpPr/>
      </dsp:nvSpPr>
      <dsp:spPr>
        <a:xfrm>
          <a:off x="0" y="1805"/>
          <a:ext cx="4267234" cy="995436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274638" lvl="0" indent="-274638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>
              <a:tab pos="274638" algn="l"/>
            </a:tabLst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1. 	</a:t>
          </a:r>
          <a:r>
            <a:rPr lang="id-ID" sz="1600" b="1" u="sng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Sekolah tanpa sekat; pelatihan tentang demokrasi dan pemilu</a:t>
          </a:r>
          <a:r>
            <a:rPr lang="id-ID" sz="1600" b="0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gender, anti korupsi dan magang gubernur untuk siswa SMA/SMK;</a:t>
          </a:r>
        </a:p>
      </dsp:txBody>
      <dsp:txXfrm>
        <a:off x="48593" y="50398"/>
        <a:ext cx="4170048" cy="898250"/>
      </dsp:txXfrm>
    </dsp:sp>
    <dsp:sp modelId="{6D08BA75-CC31-4642-B4CD-55FDEC1C68C1}">
      <dsp:nvSpPr>
        <dsp:cNvPr id="0" name=""/>
        <dsp:cNvSpPr/>
      </dsp:nvSpPr>
      <dsp:spPr>
        <a:xfrm>
          <a:off x="0" y="1009744"/>
          <a:ext cx="4267234" cy="995436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274638" lvl="0" indent="-274638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2.</a:t>
          </a:r>
          <a:r>
            <a:rPr lang="id-ID" sz="1600" b="1" kern="1200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Peningkatan peran rumah ibadah, fasilitasi pendakwah dan guru agama;</a:t>
          </a:r>
        </a:p>
      </dsp:txBody>
      <dsp:txXfrm>
        <a:off x="48593" y="1058337"/>
        <a:ext cx="4170048" cy="898250"/>
      </dsp:txXfrm>
    </dsp:sp>
    <dsp:sp modelId="{C6C5F7D4-16AB-445C-BE57-1C497317C01A}">
      <dsp:nvSpPr>
        <dsp:cNvPr id="0" name=""/>
        <dsp:cNvSpPr/>
      </dsp:nvSpPr>
      <dsp:spPr>
        <a:xfrm>
          <a:off x="0" y="2017682"/>
          <a:ext cx="4267234" cy="995436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274638" lvl="0" indent="-274638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3.	Reformasi birokrasi di kabupaten/kota yang dinamis berbasis teknologi </a:t>
          </a:r>
          <a:r>
            <a:rPr lang="en-US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informasi dan sistem layanan terintegrasi;</a:t>
          </a:r>
        </a:p>
      </dsp:txBody>
      <dsp:txXfrm>
        <a:off x="48593" y="2066275"/>
        <a:ext cx="4170048" cy="898250"/>
      </dsp:txXfrm>
    </dsp:sp>
    <dsp:sp modelId="{88815585-6586-4BAA-98D7-96BB98798D20}">
      <dsp:nvSpPr>
        <dsp:cNvPr id="0" name=""/>
        <dsp:cNvSpPr/>
      </dsp:nvSpPr>
      <dsp:spPr>
        <a:xfrm>
          <a:off x="0" y="3025621"/>
          <a:ext cx="4267234" cy="995436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274638" lvl="0" indent="-274638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4. 	Satgas kemiskinan, </a:t>
          </a:r>
          <a:r>
            <a:rPr lang="id-ID" sz="1600" b="1" u="sng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BANTUAN DESA, 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rumah sederhana layak huni;</a:t>
          </a:r>
        </a:p>
      </dsp:txBody>
      <dsp:txXfrm>
        <a:off x="48593" y="3074214"/>
        <a:ext cx="4170048" cy="898250"/>
      </dsp:txXfrm>
    </dsp:sp>
    <dsp:sp modelId="{0E2CD46C-C8C5-46A7-84F0-8D16832DCC2D}">
      <dsp:nvSpPr>
        <dsp:cNvPr id="0" name=""/>
        <dsp:cNvSpPr/>
      </dsp:nvSpPr>
      <dsp:spPr>
        <a:xfrm>
          <a:off x="0" y="4033559"/>
          <a:ext cx="4267234" cy="995436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274638" lvl="0" indent="-274638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5.	Obligasi daerah, </a:t>
          </a:r>
          <a:r>
            <a:rPr lang="id-ID" sz="1600" b="1" u="none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kemudahan akses kredit UMKM, </a:t>
          </a:r>
          <a:r>
            <a:rPr lang="id-ID" sz="1600" b="1" u="sng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penguatan BUMDes </a:t>
          </a:r>
          <a:r>
            <a:rPr lang="id-ID" sz="1600" b="1" u="none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dan pelatihan </a:t>
          </a:r>
          <a:r>
            <a:rPr lang="id-ID" sz="1600" b="1" i="1" u="none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startup </a:t>
          </a:r>
          <a:r>
            <a:rPr lang="id-ID" sz="1600" b="1" u="none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untuk wirausaha muda;</a:t>
          </a:r>
        </a:p>
      </dsp:txBody>
      <dsp:txXfrm>
        <a:off x="48593" y="4082152"/>
        <a:ext cx="4170048" cy="8982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91364D-5857-4E38-8D44-10F1A7675701}">
      <dsp:nvSpPr>
        <dsp:cNvPr id="0" name=""/>
        <dsp:cNvSpPr/>
      </dsp:nvSpPr>
      <dsp:spPr>
        <a:xfrm>
          <a:off x="0" y="1164"/>
          <a:ext cx="4643469" cy="994651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352425" lvl="0" indent="-35242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6.</a:t>
          </a:r>
          <a:r>
            <a:rPr lang="id-ID" sz="1600" b="1" kern="1200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Menjaga harga komoditas dan asuransi gagal panen untuk petani serta melindungi kepentingan nelayan;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48555" y="49719"/>
        <a:ext cx="4546359" cy="897541"/>
      </dsp:txXfrm>
    </dsp:sp>
    <dsp:sp modelId="{0EC94BD8-3B1A-4CB7-8318-B19F87D8C6BC}">
      <dsp:nvSpPr>
        <dsp:cNvPr id="0" name=""/>
        <dsp:cNvSpPr/>
      </dsp:nvSpPr>
      <dsp:spPr>
        <a:xfrm>
          <a:off x="0" y="1008388"/>
          <a:ext cx="4643469" cy="994651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352425" lvl="0" indent="-35242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7.</a:t>
          </a:r>
          <a:r>
            <a:rPr lang="id-ID" sz="1600" b="1" kern="1200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Pengembangan transportasi massal, revitali</a:t>
          </a:r>
          <a:r>
            <a:rPr lang="en-US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asi jalur kereta dan bandara serta pembangunan embung/irigasi;</a:t>
          </a:r>
        </a:p>
      </dsp:txBody>
      <dsp:txXfrm>
        <a:off x="48555" y="1056943"/>
        <a:ext cx="4546359" cy="897541"/>
      </dsp:txXfrm>
    </dsp:sp>
    <dsp:sp modelId="{D5AE81A6-EECA-4770-B504-EEB0A911D1A8}">
      <dsp:nvSpPr>
        <dsp:cNvPr id="0" name=""/>
        <dsp:cNvSpPr/>
      </dsp:nvSpPr>
      <dsp:spPr>
        <a:xfrm>
          <a:off x="0" y="2015611"/>
          <a:ext cx="4643469" cy="994651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352425" lvl="0" indent="-35242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8.</a:t>
          </a:r>
          <a:r>
            <a:rPr lang="id-ID" sz="1600" b="1" kern="1200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Pembukaan kawasan industri baru dan rintisan pertanian terintegrasi;</a:t>
          </a:r>
        </a:p>
      </dsp:txBody>
      <dsp:txXfrm>
        <a:off x="48555" y="2064166"/>
        <a:ext cx="4546359" cy="897541"/>
      </dsp:txXfrm>
    </dsp:sp>
    <dsp:sp modelId="{72A92471-1356-4783-AD11-9A1A96B20787}">
      <dsp:nvSpPr>
        <dsp:cNvPr id="0" name=""/>
        <dsp:cNvSpPr/>
      </dsp:nvSpPr>
      <dsp:spPr>
        <a:xfrm>
          <a:off x="0" y="3022834"/>
          <a:ext cx="4643469" cy="994651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352425" lvl="0" indent="-35242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9.</a:t>
          </a:r>
          <a:r>
            <a:rPr lang="id-ID" sz="1600" b="1" kern="1200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Rumah sakit tanpa dinding, sekolah biaya pemerintah khusus untuk siswa miskin (SMAN, SMKN, SLB) dan bantuan sekolah swasta, ponpes, madrasah dan difabel;</a:t>
          </a:r>
        </a:p>
      </dsp:txBody>
      <dsp:txXfrm>
        <a:off x="48555" y="3071389"/>
        <a:ext cx="4546359" cy="897541"/>
      </dsp:txXfrm>
    </dsp:sp>
    <dsp:sp modelId="{C3B1645D-86F2-4EBE-AA3B-2F1DB1895AF1}">
      <dsp:nvSpPr>
        <dsp:cNvPr id="0" name=""/>
        <dsp:cNvSpPr/>
      </dsp:nvSpPr>
      <dsp:spPr>
        <a:xfrm>
          <a:off x="0" y="4030057"/>
          <a:ext cx="4643469" cy="994651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352425" lvl="0" indent="-35242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10.</a:t>
          </a:r>
          <a:r>
            <a:rPr lang="id-ID" sz="1600" b="1" kern="1200" dirty="0">
              <a:latin typeface="Calibri" pitchFamily="34" charset="0"/>
              <a:cs typeface="Calibri" pitchFamily="34" charset="0"/>
            </a:rPr>
            <a:t>	</a:t>
          </a:r>
          <a:r>
            <a:rPr lang="id-ID" sz="1600" b="1" kern="1200" dirty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Festival seni serta pengembangan infrastruktur olahraga, rumah kebudayaan dan kepedulian lingkungan;</a:t>
          </a:r>
        </a:p>
      </dsp:txBody>
      <dsp:txXfrm>
        <a:off x="48555" y="4078612"/>
        <a:ext cx="4546359" cy="8975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D88D48-5BF3-4D09-8242-12E3824619CE}">
      <dsp:nvSpPr>
        <dsp:cNvPr id="0" name=""/>
        <dsp:cNvSpPr/>
      </dsp:nvSpPr>
      <dsp:spPr>
        <a:xfrm>
          <a:off x="549757" y="3736"/>
          <a:ext cx="4195992" cy="749852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400" kern="1200" dirty="0">
              <a:solidFill>
                <a:sysClr val="windowText" lastClr="000000"/>
              </a:solidFill>
              <a:effectLst/>
            </a:rPr>
            <a:t>Indeks Reformasi</a:t>
          </a:r>
          <a:r>
            <a:rPr lang="en-AU" sz="2400" kern="1200" dirty="0">
              <a:solidFill>
                <a:sysClr val="windowText" lastClr="000000"/>
              </a:solidFill>
              <a:effectLst/>
            </a:rPr>
            <a:t> </a:t>
          </a:r>
          <a:r>
            <a:rPr lang="id-ID" sz="2400" kern="1200" dirty="0">
              <a:solidFill>
                <a:sysClr val="windowText" lastClr="000000"/>
              </a:solidFill>
              <a:effectLst/>
            </a:rPr>
            <a:t>Birokrasi</a:t>
          </a:r>
          <a:endParaRPr lang="en-AU" sz="2400" kern="1200" dirty="0">
            <a:solidFill>
              <a:sysClr val="windowText" lastClr="000000"/>
            </a:solidFill>
          </a:endParaRPr>
        </a:p>
      </dsp:txBody>
      <dsp:txXfrm>
        <a:off x="571719" y="25698"/>
        <a:ext cx="4152068" cy="705928"/>
      </dsp:txXfrm>
    </dsp:sp>
    <dsp:sp modelId="{F83A3B68-1F1C-4638-B51B-DE77A0E85569}">
      <dsp:nvSpPr>
        <dsp:cNvPr id="0" name=""/>
        <dsp:cNvSpPr/>
      </dsp:nvSpPr>
      <dsp:spPr>
        <a:xfrm>
          <a:off x="969356" y="753588"/>
          <a:ext cx="419599" cy="5623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2389"/>
              </a:lnTo>
              <a:lnTo>
                <a:pt x="419599" y="5623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ACA3E3-73DB-4682-8C9F-16E49DCC9C84}">
      <dsp:nvSpPr>
        <dsp:cNvPr id="0" name=""/>
        <dsp:cNvSpPr/>
      </dsp:nvSpPr>
      <dsp:spPr>
        <a:xfrm>
          <a:off x="1388955" y="941051"/>
          <a:ext cx="3294430" cy="749852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400" kern="1200" dirty="0" err="1">
              <a:effectLst/>
            </a:rPr>
            <a:t>Indeks</a:t>
          </a:r>
          <a:r>
            <a:rPr lang="en-AU" sz="2400" kern="1200" dirty="0">
              <a:effectLst/>
            </a:rPr>
            <a:t> </a:t>
          </a:r>
          <a:r>
            <a:rPr lang="en-AU" sz="2400" kern="1200" dirty="0" err="1">
              <a:effectLst/>
            </a:rPr>
            <a:t>Kepuasan</a:t>
          </a:r>
          <a:r>
            <a:rPr lang="en-AU" sz="2400" kern="1200" dirty="0">
              <a:effectLst/>
            </a:rPr>
            <a:t> </a:t>
          </a:r>
          <a:r>
            <a:rPr lang="en-AU" sz="2400" kern="1200" dirty="0" err="1">
              <a:effectLst/>
            </a:rPr>
            <a:t>Masy</a:t>
          </a:r>
          <a:endParaRPr lang="en-AU" sz="200" kern="1200" dirty="0"/>
        </a:p>
      </dsp:txBody>
      <dsp:txXfrm>
        <a:off x="1410917" y="963013"/>
        <a:ext cx="3250506" cy="705928"/>
      </dsp:txXfrm>
    </dsp:sp>
    <dsp:sp modelId="{ECC9BD72-E25A-415A-BBFC-04CE8A40CDCF}">
      <dsp:nvSpPr>
        <dsp:cNvPr id="0" name=""/>
        <dsp:cNvSpPr/>
      </dsp:nvSpPr>
      <dsp:spPr>
        <a:xfrm>
          <a:off x="969356" y="753588"/>
          <a:ext cx="419599" cy="1499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9704"/>
              </a:lnTo>
              <a:lnTo>
                <a:pt x="419599" y="14997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0F3C82-D942-4C8C-B453-82F6766FEA23}">
      <dsp:nvSpPr>
        <dsp:cNvPr id="0" name=""/>
        <dsp:cNvSpPr/>
      </dsp:nvSpPr>
      <dsp:spPr>
        <a:xfrm>
          <a:off x="1388955" y="1878366"/>
          <a:ext cx="3294430" cy="749852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800" kern="1200" dirty="0">
              <a:effectLst/>
            </a:rPr>
            <a:t>Nilai </a:t>
          </a:r>
          <a:r>
            <a:rPr lang="en-AU" sz="2800" kern="1200" dirty="0" err="1">
              <a:effectLst/>
            </a:rPr>
            <a:t>SAKIP</a:t>
          </a:r>
          <a:endParaRPr lang="en-AU" sz="2800" kern="1200" dirty="0">
            <a:effectLst/>
          </a:endParaRPr>
        </a:p>
      </dsp:txBody>
      <dsp:txXfrm>
        <a:off x="1410917" y="1900328"/>
        <a:ext cx="3250506" cy="705928"/>
      </dsp:txXfrm>
    </dsp:sp>
    <dsp:sp modelId="{68FDD172-DB81-41C4-8AC4-53B3D9235A35}">
      <dsp:nvSpPr>
        <dsp:cNvPr id="0" name=""/>
        <dsp:cNvSpPr/>
      </dsp:nvSpPr>
      <dsp:spPr>
        <a:xfrm>
          <a:off x="969356" y="753588"/>
          <a:ext cx="419599" cy="24370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37019"/>
              </a:lnTo>
              <a:lnTo>
                <a:pt x="419599" y="24370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316D77-26D5-46AA-84F8-9FF0E3F08361}">
      <dsp:nvSpPr>
        <dsp:cNvPr id="0" name=""/>
        <dsp:cNvSpPr/>
      </dsp:nvSpPr>
      <dsp:spPr>
        <a:xfrm>
          <a:off x="1388955" y="2815681"/>
          <a:ext cx="3294430" cy="749852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800" kern="1200" dirty="0" err="1"/>
            <a:t>IPAK</a:t>
          </a:r>
          <a:endParaRPr lang="en-AU" sz="2800" kern="1200" dirty="0"/>
        </a:p>
      </dsp:txBody>
      <dsp:txXfrm>
        <a:off x="1410917" y="2837643"/>
        <a:ext cx="3250506" cy="705928"/>
      </dsp:txXfrm>
    </dsp:sp>
    <dsp:sp modelId="{778F9CDD-787D-48A4-8B88-A842FBF39019}">
      <dsp:nvSpPr>
        <dsp:cNvPr id="0" name=""/>
        <dsp:cNvSpPr/>
      </dsp:nvSpPr>
      <dsp:spPr>
        <a:xfrm>
          <a:off x="969356" y="753588"/>
          <a:ext cx="419599" cy="33743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4334"/>
              </a:lnTo>
              <a:lnTo>
                <a:pt x="419599" y="33743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FD9877-7029-4FF1-8B10-ABA087D9397D}">
      <dsp:nvSpPr>
        <dsp:cNvPr id="0" name=""/>
        <dsp:cNvSpPr/>
      </dsp:nvSpPr>
      <dsp:spPr>
        <a:xfrm>
          <a:off x="1388955" y="3752996"/>
          <a:ext cx="3294430" cy="749852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kern="1200" dirty="0">
              <a:effectLst/>
            </a:rPr>
            <a:t>Nilai Kematangan Organisasi Daerah</a:t>
          </a:r>
          <a:endParaRPr lang="en-AU" sz="2000" kern="1200" dirty="0">
            <a:effectLst/>
          </a:endParaRPr>
        </a:p>
      </dsp:txBody>
      <dsp:txXfrm>
        <a:off x="1410917" y="3774958"/>
        <a:ext cx="3250506" cy="705928"/>
      </dsp:txXfrm>
    </dsp:sp>
    <dsp:sp modelId="{C2A1BC3A-90A8-43E3-9263-111A5D3CD9DE}">
      <dsp:nvSpPr>
        <dsp:cNvPr id="0" name=""/>
        <dsp:cNvSpPr/>
      </dsp:nvSpPr>
      <dsp:spPr>
        <a:xfrm>
          <a:off x="969356" y="753588"/>
          <a:ext cx="419599" cy="43116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1649"/>
              </a:lnTo>
              <a:lnTo>
                <a:pt x="419599" y="43116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38B101-D74E-4FF7-B952-AB9F9AF44245}">
      <dsp:nvSpPr>
        <dsp:cNvPr id="0" name=""/>
        <dsp:cNvSpPr/>
      </dsp:nvSpPr>
      <dsp:spPr>
        <a:xfrm>
          <a:off x="1388955" y="4690311"/>
          <a:ext cx="3294430" cy="749852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400" kern="1200" dirty="0" err="1">
              <a:effectLst/>
            </a:rPr>
            <a:t>Indeks</a:t>
          </a:r>
          <a:r>
            <a:rPr lang="en-AU" sz="2400" kern="1200" dirty="0">
              <a:effectLst/>
            </a:rPr>
            <a:t> </a:t>
          </a:r>
          <a:r>
            <a:rPr lang="en-AU" sz="2400" kern="1200" dirty="0" err="1">
              <a:effectLst/>
            </a:rPr>
            <a:t>Sistem</a:t>
          </a:r>
          <a:r>
            <a:rPr lang="en-AU" sz="2400" kern="1200" dirty="0">
              <a:effectLst/>
            </a:rPr>
            <a:t> Merit</a:t>
          </a:r>
        </a:p>
      </dsp:txBody>
      <dsp:txXfrm>
        <a:off x="1410917" y="4712273"/>
        <a:ext cx="3250506" cy="7059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0.2258</cdr:y>
    </cdr:from>
    <cdr:to>
      <cdr:x>0.99598</cdr:x>
      <cdr:y>0.35782</cdr:y>
    </cdr:to>
    <cdr:grpSp>
      <cdr:nvGrpSpPr>
        <cdr:cNvPr id="5" name="Group 4">
          <a:extLst xmlns:a="http://schemas.openxmlformats.org/drawingml/2006/main">
            <a:ext uri="{FF2B5EF4-FFF2-40B4-BE49-F238E27FC236}">
              <a16:creationId xmlns:a16="http://schemas.microsoft.com/office/drawing/2014/main" id="{04B24F9E-0D6C-4F23-881E-3531D995AD1C}"/>
            </a:ext>
          </a:extLst>
        </cdr:cNvPr>
        <cdr:cNvGrpSpPr/>
      </cdr:nvGrpSpPr>
      <cdr:grpSpPr>
        <a:xfrm xmlns:a="http://schemas.openxmlformats.org/drawingml/2006/main">
          <a:off x="0" y="427889"/>
          <a:ext cx="4851912" cy="250177"/>
          <a:chOff x="0" y="447515"/>
          <a:chExt cx="5971590" cy="307910"/>
        </a:xfrm>
      </cdr:grpSpPr>
      <cdr:sp macro="" textlink="">
        <cdr:nvSpPr>
          <cdr:cNvPr id="3" name="Straight Connector 2"/>
          <cdr:cNvSpPr/>
        </cdr:nvSpPr>
        <cdr:spPr>
          <a:xfrm xmlns:a="http://schemas.openxmlformats.org/drawingml/2006/main">
            <a:off x="0" y="671450"/>
            <a:ext cx="5915608" cy="1588"/>
          </a:xfrm>
          <a:prstGeom xmlns:a="http://schemas.openxmlformats.org/drawingml/2006/main" prst="line">
            <a:avLst/>
          </a:prstGeom>
          <a:ln xmlns:a="http://schemas.openxmlformats.org/drawingml/2006/main">
            <a:solidFill>
              <a:srgbClr val="FF0000"/>
            </a:solidFill>
            <a:prstDash val="sys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id-ID"/>
          </a:p>
        </cdr:txBody>
      </cdr:sp>
      <cdr:sp macro="" textlink="">
        <cdr:nvSpPr>
          <cdr:cNvPr id="4" name="TextBox 3"/>
          <cdr:cNvSpPr txBox="1"/>
        </cdr:nvSpPr>
        <cdr:spPr>
          <a:xfrm xmlns:a="http://schemas.openxmlformats.org/drawingml/2006/main">
            <a:off x="5383761" y="447515"/>
            <a:ext cx="587829" cy="307910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/>
          <a:p xmlns:a="http://schemas.openxmlformats.org/drawingml/2006/main">
            <a:pPr algn="r"/>
            <a:r>
              <a:rPr lang="id-ID" sz="1100" dirty="0">
                <a:latin typeface="Bahnschrift SemiBold Condensed" pitchFamily="34" charset="0"/>
              </a:rPr>
              <a:t>41,33</a:t>
            </a:r>
          </a:p>
        </cdr:txBody>
      </cdr:sp>
    </cdr:grp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31218BB-7177-41D1-ADA4-A5015C7C71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5ED10C-7D6D-4808-AEB8-8722986641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985C6-130A-4554-BF1F-AC6776D1626C}" type="datetimeFigureOut">
              <a:rPr lang="en-AU" smtClean="0"/>
              <a:t>9/03/2020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2A6E76-7E8A-4325-B46B-6FF47AC32B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828F5E-37DA-44B8-B431-8E7175826A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EE6A1-357F-49B6-A066-DCA66AAF72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42520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49AE5-53CB-4265-8331-8F5F4BBC0F19}" type="datetimeFigureOut">
              <a:rPr lang="en-ID" smtClean="0"/>
              <a:pPr/>
              <a:t>09/03/2020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1243013"/>
            <a:ext cx="4848225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B63F5-7D34-4A15-9EF7-60DFC1506FFE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187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0110A19F-F96C-440D-B04F-F32F9C8060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012F2D16-0DF0-4E07-9883-A653BC78D2D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D028C321-5871-494E-8424-F585716811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6A328FF-8CEC-4467-8853-883BBAA4BFF1}" type="slidenum">
              <a:rPr lang="en-US" altLang="en-US" sz="1300">
                <a:latin typeface="Calibri" panose="020F0502020204030204" pitchFamily="34" charset="0"/>
              </a:rPr>
              <a:pPr/>
              <a:t>4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9D862CD5-578F-4FFB-B9F1-EF57D4D4285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3718D8A1-82A5-403E-AF1B-F6195B4C2F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4CE6F4E6-29F2-4D4C-A261-FFB1202FE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B12AF5-AD31-4D47-BB00-C8701852EFB4}" type="slidenum">
              <a:rPr lang="en-US" altLang="en-US" sz="1300">
                <a:latin typeface="Calibri" panose="020F0502020204030204" pitchFamily="34" charset="0"/>
              </a:rPr>
              <a:pPr/>
              <a:t>26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75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BDCF274C-C8E1-4561-89C3-4FF40D2F7F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9470198C-443B-4428-A7C3-D1681E02170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01D9A295-DC9F-4209-8FF2-868AB0B64D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5E4FBD-0184-4AFB-B209-6C6887E1197E}" type="slidenum">
              <a:rPr lang="en-US" altLang="en-US" sz="1300">
                <a:latin typeface="Calibri" panose="020F0502020204030204" pitchFamily="34" charset="0"/>
              </a:rPr>
              <a:pPr/>
              <a:t>6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9D862CD5-578F-4FFB-B9F1-EF57D4D4285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3718D8A1-82A5-403E-AF1B-F6195B4C2F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4CE6F4E6-29F2-4D4C-A261-FFB1202FE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B12AF5-AD31-4D47-BB00-C8701852EFB4}" type="slidenum">
              <a:rPr lang="en-US" altLang="en-US" sz="1300">
                <a:latin typeface="Calibri" panose="020F0502020204030204" pitchFamily="34" charset="0"/>
              </a:rPr>
              <a:pPr/>
              <a:t>8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25CA10D0-C18A-4969-80D0-18B496BCBD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913DCAF-651C-4893-B08B-27032EAFCC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70A82AD7-B785-47AD-88DC-FA021DB8DD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815E588-294D-4F34-A74F-4EF409F8F9DB}" type="slidenum">
              <a:rPr lang="en-US" altLang="en-US" sz="1300">
                <a:latin typeface="Calibri" panose="020F0502020204030204" pitchFamily="34" charset="0"/>
              </a:rPr>
              <a:pPr/>
              <a:t>9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03BE95FD-17D7-4B60-9388-A179E330565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97CDEB83-BA16-4E1E-B542-FA2958D0C5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38044666-1C4E-4428-B129-DADEA0DB2E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A6A1DF-3E43-47B1-ABEC-F4EAF795F436}" type="slidenum">
              <a:rPr lang="en-US" altLang="en-US" sz="1300">
                <a:latin typeface="Calibri" panose="020F0502020204030204" pitchFamily="34" charset="0"/>
              </a:rPr>
              <a:pPr/>
              <a:t>10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2427B2E0-6E57-421E-8D24-9AD8489514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C36DDA74-BDA2-4FD6-9665-9E46F96CF0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5D8EC095-1F5A-4CBB-B944-75FF0805D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47B21D-A3B5-4B95-BDC9-4B8B721E5AD8}" type="slidenum">
              <a:rPr lang="id-ID" altLang="en-US" sz="1300">
                <a:latin typeface="Calibri" panose="020F0502020204030204" pitchFamily="34" charset="0"/>
              </a:rPr>
              <a:pPr/>
              <a:t>11</a:t>
            </a:fld>
            <a:endParaRPr lang="id-ID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A971C0BC-9113-4981-B444-EE7288EBC2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B1D229F0-587F-4E00-9294-0869C31A2A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BF25D6D8-D733-42A5-827A-E0236A57E2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F1BCDEF-5602-49A6-96FB-212D5FA079F1}" type="slidenum">
              <a:rPr lang="en-US" altLang="en-US" sz="1300">
                <a:latin typeface="Calibri" panose="020F0502020204030204" pitchFamily="34" charset="0"/>
              </a:rPr>
              <a:pPr/>
              <a:t>12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CF9E5C20-EF85-43C3-B2CD-CC44373A87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8EA32B08-E28E-43DE-B7E4-702FAB6BF0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D81D2637-5CF9-4F45-9ADC-8ED4B10C04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0E59341-F775-452F-81FA-78A65A03F457}" type="slidenum">
              <a:rPr lang="en-US" altLang="en-US" sz="1300">
                <a:latin typeface="Calibri" panose="020F0502020204030204" pitchFamily="34" charset="0"/>
              </a:rPr>
              <a:pPr/>
              <a:t>16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140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>
            <a:extLst>
              <a:ext uri="{FF2B5EF4-FFF2-40B4-BE49-F238E27FC236}">
                <a16:creationId xmlns:a16="http://schemas.microsoft.com/office/drawing/2014/main" id="{483F62FE-CB4C-473F-8156-C27D71A2A3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>
            <a:extLst>
              <a:ext uri="{FF2B5EF4-FFF2-40B4-BE49-F238E27FC236}">
                <a16:creationId xmlns:a16="http://schemas.microsoft.com/office/drawing/2014/main" id="{08F12532-2177-4134-B86D-46E2A3B27F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6564" name="Slide Number Placeholder 3">
            <a:extLst>
              <a:ext uri="{FF2B5EF4-FFF2-40B4-BE49-F238E27FC236}">
                <a16:creationId xmlns:a16="http://schemas.microsoft.com/office/drawing/2014/main" id="{0C2B4FF0-6F49-489C-8AE6-64D0F6D291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A94853-F17A-4B55-BDB7-8CDEE7517DCC}" type="slidenum">
              <a:rPr lang="en-US" altLang="en-US" sz="1300">
                <a:latin typeface="Calibri" panose="020F0502020204030204" pitchFamily="34" charset="0"/>
              </a:rPr>
              <a:pPr/>
              <a:t>20</a:t>
            </a:fld>
            <a:endParaRPr lang="en-US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434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527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4190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E45181-CB74-40E8-941A-C2843E397410}"/>
              </a:ext>
            </a:extLst>
          </p:cNvPr>
          <p:cNvCxnSpPr/>
          <p:nvPr userDrawn="1"/>
        </p:nvCxnSpPr>
        <p:spPr>
          <a:xfrm>
            <a:off x="9234488" y="36513"/>
            <a:ext cx="658812" cy="655637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099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100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0764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138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6273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5492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9506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365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5605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3391B-F811-4525-B3BA-B9DE7A5AC64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88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0.jpeg"/><Relationship Id="rId5" Type="http://schemas.openxmlformats.org/officeDocument/2006/relationships/image" Target="../media/image45.png"/><Relationship Id="rId10" Type="http://schemas.openxmlformats.org/officeDocument/2006/relationships/image" Target="../media/image49.emf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chart" Target="../charts/chart2.xml"/><Relationship Id="rId10" Type="http://schemas.openxmlformats.org/officeDocument/2006/relationships/image" Target="../media/image17.png"/><Relationship Id="rId4" Type="http://schemas.openxmlformats.org/officeDocument/2006/relationships/chart" Target="../charts/chart1.xml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2950" y="-325304"/>
            <a:ext cx="11391900" cy="759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965700" y="4541016"/>
            <a:ext cx="6041629" cy="99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id-ID" altLang="en-US" sz="1950" b="1" dirty="0">
                <a:solidFill>
                  <a:srgbClr val="FFFF00"/>
                </a:solidFill>
                <a:latin typeface="Cambria" pitchFamily="18" charset="0"/>
              </a:rPr>
              <a:t>DALAM RANGKA </a:t>
            </a:r>
          </a:p>
          <a:p>
            <a:pPr algn="ctr" eaLnBrk="1" hangingPunct="1"/>
            <a:r>
              <a:rPr lang="en-US" altLang="en-US" sz="1950" b="1" dirty="0">
                <a:solidFill>
                  <a:srgbClr val="FFFF00"/>
                </a:solidFill>
                <a:latin typeface="Cambria" pitchFamily="18" charset="0"/>
              </a:rPr>
              <a:t>FORUM </a:t>
            </a:r>
            <a:r>
              <a:rPr lang="en-US" altLang="en-US" sz="1950" b="1" dirty="0" err="1">
                <a:solidFill>
                  <a:srgbClr val="FFFF00"/>
                </a:solidFill>
                <a:latin typeface="Cambria" pitchFamily="18" charset="0"/>
              </a:rPr>
              <a:t>PERANGKAT</a:t>
            </a:r>
            <a:r>
              <a:rPr lang="en-US" altLang="en-US" sz="1950" b="1" dirty="0">
                <a:solidFill>
                  <a:srgbClr val="FFFF00"/>
                </a:solidFill>
                <a:latin typeface="Cambria" pitchFamily="18" charset="0"/>
              </a:rPr>
              <a:t> DAERAH </a:t>
            </a:r>
            <a:r>
              <a:rPr lang="en-US" altLang="en-US" sz="1950" b="1" dirty="0" err="1">
                <a:solidFill>
                  <a:srgbClr val="FFFF00"/>
                </a:solidFill>
                <a:latin typeface="Cambria" pitchFamily="18" charset="0"/>
              </a:rPr>
              <a:t>PENYUSUNAN</a:t>
            </a:r>
            <a:r>
              <a:rPr lang="en-US" altLang="en-US" sz="1950" b="1" dirty="0"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en-US" altLang="en-US" sz="1950" b="1" dirty="0" err="1">
                <a:solidFill>
                  <a:srgbClr val="FFFF00"/>
                </a:solidFill>
                <a:latin typeface="Cambria" pitchFamily="18" charset="0"/>
              </a:rPr>
              <a:t>RENJA</a:t>
            </a:r>
            <a:r>
              <a:rPr lang="en-US" altLang="en-US" sz="1950" b="1" dirty="0"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en-US" altLang="en-US" sz="1950" b="1" dirty="0" err="1">
                <a:solidFill>
                  <a:srgbClr val="FFFF00"/>
                </a:solidFill>
                <a:latin typeface="Cambria" pitchFamily="18" charset="0"/>
              </a:rPr>
              <a:t>PERANGKAT</a:t>
            </a:r>
            <a:r>
              <a:rPr lang="en-US" altLang="en-US" sz="1950" b="1" dirty="0">
                <a:solidFill>
                  <a:srgbClr val="FFFF00"/>
                </a:solidFill>
                <a:latin typeface="Cambria" pitchFamily="18" charset="0"/>
              </a:rPr>
              <a:t> DAERAH </a:t>
            </a:r>
            <a:r>
              <a:rPr lang="en-US" altLang="en-US" sz="1950" b="1" dirty="0" err="1">
                <a:solidFill>
                  <a:srgbClr val="FFFF00"/>
                </a:solidFill>
                <a:latin typeface="Cambria" pitchFamily="18" charset="0"/>
              </a:rPr>
              <a:t>TAHUN</a:t>
            </a:r>
            <a:r>
              <a:rPr lang="en-US" altLang="en-US" sz="1950" b="1" dirty="0">
                <a:solidFill>
                  <a:srgbClr val="FFFF00"/>
                </a:solidFill>
                <a:latin typeface="Cambria" pitchFamily="18" charset="0"/>
              </a:rPr>
              <a:t> 2021</a:t>
            </a:r>
            <a:endParaRPr lang="en-AU" altLang="en-US" sz="195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1531088" y="3071725"/>
            <a:ext cx="6858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2800" b="1" dirty="0" err="1">
                <a:solidFill>
                  <a:schemeClr val="bg1"/>
                </a:solidFill>
                <a:latin typeface="Agency FB" pitchFamily="34" charset="0"/>
              </a:rPr>
              <a:t>KEBIJAKAN</a:t>
            </a:r>
            <a:r>
              <a:rPr lang="en-US" altLang="en-US" sz="28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id-ID" altLang="en-US" sz="2800" b="1" dirty="0">
                <a:solidFill>
                  <a:schemeClr val="bg1"/>
                </a:solidFill>
                <a:latin typeface="Agency FB" pitchFamily="34" charset="0"/>
              </a:rPr>
              <a:t>DAN PRIORITAS DAERAH TAHUN 2020 DALAM RANCANGAN AWAL RKPD TAHUN 202</a:t>
            </a:r>
            <a:r>
              <a:rPr lang="en-AU" altLang="en-US" sz="2800" b="1" dirty="0">
                <a:solidFill>
                  <a:schemeClr val="bg1"/>
                </a:solidFill>
                <a:latin typeface="Agency FB" pitchFamily="34" charset="0"/>
              </a:rPr>
              <a:t>1</a:t>
            </a:r>
            <a:endParaRPr lang="en-US" altLang="en-US" sz="2800" b="1" dirty="0">
              <a:solidFill>
                <a:schemeClr val="bg1"/>
              </a:solidFill>
              <a:latin typeface="Agency FB" pitchFamily="34" charset="0"/>
            </a:endParaRPr>
          </a:p>
          <a:p>
            <a:pPr algn="ctr" eaLnBrk="1" hangingPunct="1"/>
            <a:r>
              <a:rPr lang="en-US" altLang="en-US" sz="2800" b="1" dirty="0">
                <a:solidFill>
                  <a:schemeClr val="bg1"/>
                </a:solidFill>
                <a:latin typeface="Agency FB" pitchFamily="34" charset="0"/>
              </a:rPr>
              <a:t>BADAN </a:t>
            </a:r>
            <a:r>
              <a:rPr lang="en-US" altLang="en-US" sz="2800" b="1" dirty="0" err="1">
                <a:solidFill>
                  <a:schemeClr val="bg1"/>
                </a:solidFill>
                <a:latin typeface="Agency FB" pitchFamily="34" charset="0"/>
              </a:rPr>
              <a:t>KEPEGAWAIAN</a:t>
            </a:r>
            <a:r>
              <a:rPr lang="en-US" altLang="en-US" sz="2800" b="1" dirty="0">
                <a:solidFill>
                  <a:schemeClr val="bg1"/>
                </a:solidFill>
                <a:latin typeface="Agency FB" pitchFamily="34" charset="0"/>
              </a:rPr>
              <a:t> DAERAH </a:t>
            </a:r>
            <a:r>
              <a:rPr lang="en-US" altLang="en-US" sz="2800" b="1" dirty="0" err="1">
                <a:solidFill>
                  <a:schemeClr val="bg1"/>
                </a:solidFill>
                <a:latin typeface="Agency FB" pitchFamily="34" charset="0"/>
              </a:rPr>
              <a:t>PROVINSI</a:t>
            </a:r>
            <a:r>
              <a:rPr lang="en-US" altLang="en-US" sz="28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Agency FB" pitchFamily="34" charset="0"/>
              </a:rPr>
              <a:t>JAWA</a:t>
            </a:r>
            <a:r>
              <a:rPr lang="en-US" altLang="en-US" sz="2800" b="1" dirty="0">
                <a:solidFill>
                  <a:schemeClr val="bg1"/>
                </a:solidFill>
                <a:latin typeface="Agency FB" pitchFamily="34" charset="0"/>
              </a:rPr>
              <a:t> TENGAH</a:t>
            </a:r>
            <a:endParaRPr lang="en-AU" altLang="en-US" sz="28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3737968" y="5957094"/>
            <a:ext cx="2798651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altLang="en-US" sz="1950" dirty="0"/>
              <a:t>Semarang, </a:t>
            </a:r>
            <a:r>
              <a:rPr lang="en-AU" altLang="en-US" sz="1950" dirty="0"/>
              <a:t>  9 </a:t>
            </a:r>
            <a:r>
              <a:rPr lang="en-AU" altLang="en-US" sz="1950" dirty="0" err="1"/>
              <a:t>Maret</a:t>
            </a:r>
            <a:r>
              <a:rPr lang="en-AU" altLang="en-US" sz="1950" dirty="0"/>
              <a:t> 2020</a:t>
            </a:r>
            <a:endParaRPr lang="id-ID" altLang="en-US" sz="195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56B54-613F-4E71-B2B2-39FFEF1EF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1</a:t>
            </a:fld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5">
            <a:extLst>
              <a:ext uri="{FF2B5EF4-FFF2-40B4-BE49-F238E27FC236}">
                <a16:creationId xmlns:a16="http://schemas.microsoft.com/office/drawing/2014/main" id="{53E5CEED-930F-4024-A97F-D3B24C076F2B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227013"/>
            <a:ext cx="4076700" cy="3117850"/>
            <a:chOff x="965200" y="0"/>
            <a:chExt cx="4612640" cy="3444240"/>
          </a:xfrm>
        </p:grpSpPr>
        <p:pic>
          <p:nvPicPr>
            <p:cNvPr id="16404" name="Picture 2">
              <a:extLst>
                <a:ext uri="{FF2B5EF4-FFF2-40B4-BE49-F238E27FC236}">
                  <a16:creationId xmlns:a16="http://schemas.microsoft.com/office/drawing/2014/main" id="{9CE16EAF-54E7-459F-97C8-D6C657E769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50" t="26222" r="41083" b="34370"/>
            <a:stretch>
              <a:fillRect/>
            </a:stretch>
          </p:blipFill>
          <p:spPr bwMode="auto">
            <a:xfrm>
              <a:off x="965200" y="367310"/>
              <a:ext cx="4612640" cy="307693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0502A44-0DDB-4961-A8A0-55A6F03C2DD4}"/>
                </a:ext>
              </a:extLst>
            </p:cNvPr>
            <p:cNvSpPr/>
            <p:nvPr/>
          </p:nvSpPr>
          <p:spPr>
            <a:xfrm>
              <a:off x="1067584" y="0"/>
              <a:ext cx="3507977" cy="4805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1300" b="1" dirty="0">
                  <a:solidFill>
                    <a:schemeClr val="tx1"/>
                  </a:solidFill>
                  <a:latin typeface="Agency FB" panose="020B0503020202020204" pitchFamily="34" charset="0"/>
                </a:rPr>
                <a:t>PERTUMBUHAN EKONOMI</a:t>
              </a:r>
              <a:endParaRPr lang="en-US" sz="1300" b="1" dirty="0">
                <a:solidFill>
                  <a:schemeClr val="tx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F932A98-DB63-4A19-8408-6303F4756D84}"/>
                </a:ext>
              </a:extLst>
            </p:cNvPr>
            <p:cNvSpPr/>
            <p:nvPr/>
          </p:nvSpPr>
          <p:spPr>
            <a:xfrm>
              <a:off x="4830621" y="0"/>
              <a:ext cx="695130" cy="39984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63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147575-A1DB-43A3-89DF-40C90BB3E940}"/>
                </a:ext>
              </a:extLst>
            </p:cNvPr>
            <p:cNvSpPr/>
            <p:nvPr/>
          </p:nvSpPr>
          <p:spPr>
            <a:xfrm>
              <a:off x="4609689" y="0"/>
              <a:ext cx="143696" cy="39984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63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387" name="Group 20">
            <a:extLst>
              <a:ext uri="{FF2B5EF4-FFF2-40B4-BE49-F238E27FC236}">
                <a16:creationId xmlns:a16="http://schemas.microsoft.com/office/drawing/2014/main" id="{F6DB68EA-4A05-480F-BCA1-F71DF0612083}"/>
              </a:ext>
            </a:extLst>
          </p:cNvPr>
          <p:cNvGrpSpPr>
            <a:grpSpLocks/>
          </p:cNvGrpSpPr>
          <p:nvPr/>
        </p:nvGrpSpPr>
        <p:grpSpPr bwMode="auto">
          <a:xfrm>
            <a:off x="4775200" y="3308350"/>
            <a:ext cx="4884738" cy="3135313"/>
            <a:chOff x="5806531" y="374880"/>
            <a:chExt cx="6040029" cy="3110000"/>
          </a:xfrm>
        </p:grpSpPr>
        <p:pic>
          <p:nvPicPr>
            <p:cNvPr id="16402" name="Picture 3">
              <a:extLst>
                <a:ext uri="{FF2B5EF4-FFF2-40B4-BE49-F238E27FC236}">
                  <a16:creationId xmlns:a16="http://schemas.microsoft.com/office/drawing/2014/main" id="{513B8303-9775-4741-9A14-98FDC3F97D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83" t="33482" r="25833" b="26814"/>
            <a:stretch>
              <a:fillRect/>
            </a:stretch>
          </p:blipFill>
          <p:spPr bwMode="auto">
            <a:xfrm>
              <a:off x="5923280" y="762000"/>
              <a:ext cx="5923280" cy="27228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CFE7B12-EB40-4C58-BEBB-13019B986CEA}"/>
                </a:ext>
              </a:extLst>
            </p:cNvPr>
            <p:cNvSpPr/>
            <p:nvPr/>
          </p:nvSpPr>
          <p:spPr>
            <a:xfrm>
              <a:off x="5806531" y="374880"/>
              <a:ext cx="4027994" cy="480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1300" b="1" dirty="0">
                  <a:solidFill>
                    <a:schemeClr val="tx1"/>
                  </a:solidFill>
                  <a:latin typeface="Agency FB" panose="020B0503020202020204" pitchFamily="34" charset="0"/>
                </a:rPr>
                <a:t>PERSENTASE PENDUDUK MISKIN</a:t>
              </a:r>
              <a:endParaRPr lang="en-US" sz="1300" b="1" dirty="0">
                <a:solidFill>
                  <a:schemeClr val="tx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1CE44C5D-B212-4E49-81C1-F65935BD9287}"/>
              </a:ext>
            </a:extLst>
          </p:cNvPr>
          <p:cNvSpPr/>
          <p:nvPr/>
        </p:nvSpPr>
        <p:spPr>
          <a:xfrm>
            <a:off x="5707063" y="19050"/>
            <a:ext cx="2847975" cy="484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200" b="1" dirty="0">
                <a:solidFill>
                  <a:schemeClr val="tx1"/>
                </a:solidFill>
                <a:latin typeface="Agency FB" panose="020B0503020202020204" pitchFamily="34" charset="0"/>
              </a:rPr>
              <a:t>INDEKS PEMBANGUNAN MANUSIA</a:t>
            </a:r>
            <a:endParaRPr lang="en-US" sz="1200" b="1" dirty="0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5B7FE1-FDFA-4D63-89F5-D709075AA0FF}"/>
              </a:ext>
            </a:extLst>
          </p:cNvPr>
          <p:cNvSpPr/>
          <p:nvPr/>
        </p:nvSpPr>
        <p:spPr>
          <a:xfrm>
            <a:off x="8764588" y="107950"/>
            <a:ext cx="563562" cy="40322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463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BD6981-C744-4696-8537-F3A6DE71864F}"/>
              </a:ext>
            </a:extLst>
          </p:cNvPr>
          <p:cNvSpPr/>
          <p:nvPr/>
        </p:nvSpPr>
        <p:spPr>
          <a:xfrm>
            <a:off x="8585200" y="107950"/>
            <a:ext cx="115888" cy="40322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463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8449C24-2C0D-4D8B-B772-40EAD7746BA2}"/>
              </a:ext>
            </a:extLst>
          </p:cNvPr>
          <p:cNvSpPr/>
          <p:nvPr/>
        </p:nvSpPr>
        <p:spPr>
          <a:xfrm>
            <a:off x="6808788" y="2663825"/>
            <a:ext cx="2439987" cy="3048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3" b="1" dirty="0">
                <a:solidFill>
                  <a:schemeClr val="tx1"/>
                </a:solidFill>
              </a:rPr>
              <a:t>NASIONAL</a:t>
            </a:r>
          </a:p>
        </p:txBody>
      </p:sp>
      <p:pic>
        <p:nvPicPr>
          <p:cNvPr id="29" name="Chart 28">
            <a:extLst>
              <a:ext uri="{FF2B5EF4-FFF2-40B4-BE49-F238E27FC236}">
                <a16:creationId xmlns:a16="http://schemas.microsoft.com/office/drawing/2014/main" id="{8ED2A1A1-0A5F-45D0-82F9-25F08A13C42F}"/>
              </a:ext>
            </a:extLst>
          </p:cNvPr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9800" y="431800"/>
            <a:ext cx="4927600" cy="2654300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3" name="Group 29">
            <a:extLst>
              <a:ext uri="{FF2B5EF4-FFF2-40B4-BE49-F238E27FC236}">
                <a16:creationId xmlns:a16="http://schemas.microsoft.com/office/drawing/2014/main" id="{6478C80A-E08E-4110-9577-2CF15C0F6A50}"/>
              </a:ext>
            </a:extLst>
          </p:cNvPr>
          <p:cNvGrpSpPr>
            <a:grpSpLocks/>
          </p:cNvGrpSpPr>
          <p:nvPr/>
        </p:nvGrpSpPr>
        <p:grpSpPr bwMode="auto">
          <a:xfrm>
            <a:off x="-250825" y="3505200"/>
            <a:ext cx="4873625" cy="2927350"/>
            <a:chOff x="-117477" y="3672460"/>
            <a:chExt cx="6111877" cy="3185540"/>
          </a:xfrm>
        </p:grpSpPr>
        <p:grpSp>
          <p:nvGrpSpPr>
            <p:cNvPr id="16396" name="Group 30">
              <a:extLst>
                <a:ext uri="{FF2B5EF4-FFF2-40B4-BE49-F238E27FC236}">
                  <a16:creationId xmlns:a16="http://schemas.microsoft.com/office/drawing/2014/main" id="{7688823C-34D5-4D66-BC83-ADFC1878BF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17477" y="3672460"/>
              <a:ext cx="6111877" cy="3185540"/>
              <a:chOff x="24763" y="3672460"/>
              <a:chExt cx="6538597" cy="3185540"/>
            </a:xfrm>
          </p:grpSpPr>
          <p:pic>
            <p:nvPicPr>
              <p:cNvPr id="16400" name="Picture 4">
                <a:extLst>
                  <a:ext uri="{FF2B5EF4-FFF2-40B4-BE49-F238E27FC236}">
                    <a16:creationId xmlns:a16="http://schemas.microsoft.com/office/drawing/2014/main" id="{DE96EE48-EE0D-478A-8AA2-CED99555D5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66" t="37038" r="25667" b="23407"/>
              <a:stretch>
                <a:fillRect/>
              </a:stretch>
            </p:blipFill>
            <p:spPr bwMode="auto">
              <a:xfrm>
                <a:off x="568960" y="4145280"/>
                <a:ext cx="5994400" cy="2712720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DDCEAF61-33D1-43EE-8CF7-4DCAB6AD7EAA}"/>
                  </a:ext>
                </a:extLst>
              </p:cNvPr>
              <p:cNvSpPr/>
              <p:nvPr/>
            </p:nvSpPr>
            <p:spPr>
              <a:xfrm>
                <a:off x="24763" y="3672460"/>
                <a:ext cx="4945480" cy="4802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defTabSz="91429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sz="1300" b="1" dirty="0">
                    <a:solidFill>
                      <a:schemeClr val="tx1"/>
                    </a:solidFill>
                    <a:latin typeface="Agency FB" panose="020B0503020202020204" pitchFamily="34" charset="0"/>
                  </a:rPr>
                  <a:t>TINGKAT PENGANGGURAN TERBUKA</a:t>
                </a:r>
                <a:endParaRPr lang="en-US" sz="1300" b="1" dirty="0">
                  <a:solidFill>
                    <a:schemeClr val="tx1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E3D0274-7E03-41CA-BC67-34FA8824D2E2}"/>
                </a:ext>
              </a:extLst>
            </p:cNvPr>
            <p:cNvSpPr txBox="1"/>
            <p:nvPr/>
          </p:nvSpPr>
          <p:spPr>
            <a:xfrm>
              <a:off x="4849668" y="4940457"/>
              <a:ext cx="559425" cy="25049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94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4,49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F9E98EE-0F13-40F5-B2BE-5876B3FC96CA}"/>
                </a:ext>
              </a:extLst>
            </p:cNvPr>
            <p:cNvSpPr txBox="1"/>
            <p:nvPr/>
          </p:nvSpPr>
          <p:spPr>
            <a:xfrm>
              <a:off x="5311543" y="4741793"/>
              <a:ext cx="682857" cy="25048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94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5,28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67F583B-D8AE-4B4C-A6A4-6D125A95D3B4}"/>
                </a:ext>
              </a:extLst>
            </p:cNvPr>
            <p:cNvSpPr/>
            <p:nvPr/>
          </p:nvSpPr>
          <p:spPr>
            <a:xfrm>
              <a:off x="5311543" y="4152710"/>
              <a:ext cx="477801" cy="5890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63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0E2FCB52-2A0A-41FB-B08B-C5C7BA0FA5FE}"/>
              </a:ext>
            </a:extLst>
          </p:cNvPr>
          <p:cNvSpPr/>
          <p:nvPr/>
        </p:nvSpPr>
        <p:spPr>
          <a:xfrm>
            <a:off x="4784725" y="3076575"/>
            <a:ext cx="2443163" cy="24606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dirty="0"/>
              <a:t>JAWA TENGAH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17E2203-C8BF-4731-B0BB-B4F490289234}"/>
              </a:ext>
            </a:extLst>
          </p:cNvPr>
          <p:cNvSpPr/>
          <p:nvPr/>
        </p:nvSpPr>
        <p:spPr>
          <a:xfrm>
            <a:off x="7227888" y="3087688"/>
            <a:ext cx="2443162" cy="2444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3" b="1" dirty="0">
                <a:solidFill>
                  <a:schemeClr val="tx1"/>
                </a:solidFill>
              </a:rPr>
              <a:t>NASIONAL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>
            <a:extLst>
              <a:ext uri="{FF2B5EF4-FFF2-40B4-BE49-F238E27FC236}">
                <a16:creationId xmlns:a16="http://schemas.microsoft.com/office/drawing/2014/main" id="{2F1EB49B-39C2-4466-86BB-9CD5872F3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0"/>
            <a:ext cx="812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4B1D7FDF-350E-4AAC-9187-6407874536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63"/>
            <a:ext cx="9906000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5">
            <a:extLst>
              <a:ext uri="{FF2B5EF4-FFF2-40B4-BE49-F238E27FC236}">
                <a16:creationId xmlns:a16="http://schemas.microsoft.com/office/drawing/2014/main" id="{7D2330E2-A954-43CA-AA31-23BA0F901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" y="6486525"/>
            <a:ext cx="57785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d-ID" altLang="en-US" b="1">
                <a:latin typeface="Calibri" panose="020F0502020204030204" pitchFamily="34" charset="0"/>
              </a:rPr>
              <a:t>Sumber: BPS Prov. Jateng, 2020 (diolah).</a:t>
            </a:r>
          </a:p>
        </p:txBody>
      </p:sp>
      <p:sp>
        <p:nvSpPr>
          <p:cNvPr id="17413" name="Slide Number Placeholder 36">
            <a:extLst>
              <a:ext uri="{FF2B5EF4-FFF2-40B4-BE49-F238E27FC236}">
                <a16:creationId xmlns:a16="http://schemas.microsoft.com/office/drawing/2014/main" id="{C86C1F11-2E39-4955-A85B-573D3B4EC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7838" y="6448425"/>
            <a:ext cx="450850" cy="3270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2700000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CB9C1D85-F106-4F32-8B84-9DB6824E59D4}" type="slidenum">
              <a:rPr lang="id-ID" altLang="en-US" sz="1400" b="1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pPr algn="ctr"/>
              <a:t>11</a:t>
            </a:fld>
            <a:endParaRPr lang="id-ID" altLang="en-US" sz="1200" b="1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E4E946-18A0-486E-8222-5DA27B35E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>
            <a:extLst>
              <a:ext uri="{FF2B5EF4-FFF2-40B4-BE49-F238E27FC236}">
                <a16:creationId xmlns:a16="http://schemas.microsoft.com/office/drawing/2014/main" id="{E752F868-2411-42F4-8216-004BA6CCC7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26638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>
            <a:extLst>
              <a:ext uri="{FF2B5EF4-FFF2-40B4-BE49-F238E27FC236}">
                <a16:creationId xmlns:a16="http://schemas.microsoft.com/office/drawing/2014/main" id="{952B767E-800D-48B0-972F-98717FBCFD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83275"/>
            <a:ext cx="9906000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id-ID" sz="1600" b="1"/>
              <a:t>Tata kelola pemerintahan terus menunjukkan kinerja yang semakin baik dari sisi Integritas, SAKIP, IKM, Opini BPK dan</a:t>
            </a:r>
            <a:r>
              <a:rPr lang="id-ID" altLang="id-ID" sz="1600" b="1"/>
              <a:t> Reformasi Birokrasi</a:t>
            </a:r>
            <a:endParaRPr lang="en-US" altLang="id-ID" sz="1600" b="1"/>
          </a:p>
        </p:txBody>
      </p:sp>
      <p:pic>
        <p:nvPicPr>
          <p:cNvPr id="31747" name="Picture 4">
            <a:extLst>
              <a:ext uri="{FF2B5EF4-FFF2-40B4-BE49-F238E27FC236}">
                <a16:creationId xmlns:a16="http://schemas.microsoft.com/office/drawing/2014/main" id="{0E4029CE-06DB-4A10-8CFD-8D26BB194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583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2">
            <a:extLst>
              <a:ext uri="{FF2B5EF4-FFF2-40B4-BE49-F238E27FC236}">
                <a16:creationId xmlns:a16="http://schemas.microsoft.com/office/drawing/2014/main" id="{FD28E096-635C-443E-82F9-DC513DE988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2" t="21732" r="49547" b="45448"/>
          <a:stretch>
            <a:fillRect/>
          </a:stretch>
        </p:blipFill>
        <p:spPr bwMode="auto">
          <a:xfrm>
            <a:off x="6721475" y="2976563"/>
            <a:ext cx="3184525" cy="290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60DB225-1BB7-4120-AA23-95618DCBD0F0}"/>
              </a:ext>
            </a:extLst>
          </p:cNvPr>
          <p:cNvSpPr/>
          <p:nvPr/>
        </p:nvSpPr>
        <p:spPr>
          <a:xfrm>
            <a:off x="9451975" y="2541588"/>
            <a:ext cx="442913" cy="7810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DD37D1-0ACE-4B64-9919-E10CD345533D}"/>
              </a:ext>
            </a:extLst>
          </p:cNvPr>
          <p:cNvSpPr/>
          <p:nvPr/>
        </p:nvSpPr>
        <p:spPr>
          <a:xfrm>
            <a:off x="9109075" y="2541588"/>
            <a:ext cx="287338" cy="781050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CA5E1A-175B-4CA6-A5D6-7293E3CE4EE6}"/>
              </a:ext>
            </a:extLst>
          </p:cNvPr>
          <p:cNvSpPr/>
          <p:nvPr/>
        </p:nvSpPr>
        <p:spPr>
          <a:xfrm>
            <a:off x="174625" y="2541588"/>
            <a:ext cx="8858250" cy="781050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Bahnschrift SemiBold SemiConden" panose="020B0502040204020203" pitchFamily="34" charset="0"/>
              </a:rPr>
              <a:t>ARAH KEBIJAKAN, TEMA DAN PRIORITAS PEMBANGUNAN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Bahnschrift SemiBold SemiConden" panose="020B0502040204020203" pitchFamily="34" charset="0"/>
              </a:rPr>
              <a:t>TAHUN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6386-4515-4ECA-80D8-826F0F6EE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14</a:t>
            </a:fld>
            <a:endParaRPr lang="en-A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6">
            <a:extLst>
              <a:ext uri="{FF2B5EF4-FFF2-40B4-BE49-F238E27FC236}">
                <a16:creationId xmlns:a16="http://schemas.microsoft.com/office/drawing/2014/main" id="{E21B0EC2-2CD5-4149-9E7F-98BCA1D36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77" t="16032" r="10762" b="18230"/>
          <a:stretch>
            <a:fillRect/>
          </a:stretch>
        </p:blipFill>
        <p:spPr bwMode="auto">
          <a:xfrm>
            <a:off x="0" y="125413"/>
            <a:ext cx="99060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4">
            <a:extLst>
              <a:ext uri="{FF2B5EF4-FFF2-40B4-BE49-F238E27FC236}">
                <a16:creationId xmlns:a16="http://schemas.microsoft.com/office/drawing/2014/main" id="{64BF0667-7015-4E30-84B2-D3F2CC3FD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0"/>
            <a:ext cx="993775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A4230B8-A734-4A21-A98F-1F085EF0C5A6}"/>
              </a:ext>
            </a:extLst>
          </p:cNvPr>
          <p:cNvSpPr/>
          <p:nvPr/>
        </p:nvSpPr>
        <p:spPr>
          <a:xfrm>
            <a:off x="4711700" y="3048000"/>
            <a:ext cx="4699000" cy="156210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799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A34B1C-693E-4E23-98F3-40B25DDE7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0837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193746"/>
            <a:ext cx="9906000" cy="5021317"/>
          </a:xfrm>
          <a:prstGeom prst="rect">
            <a:avLst/>
          </a:prstGeom>
        </p:spPr>
      </p:pic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0" y="621010"/>
            <a:ext cx="9906000" cy="412751"/>
          </a:xfrm>
          <a:solidFill>
            <a:srgbClr val="C000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sz="2600" b="1" dirty="0">
                <a:solidFill>
                  <a:schemeClr val="bg1"/>
                </a:solidFill>
                <a:latin typeface="Bahnschrift SemiBold Condensed" pitchFamily="34" charset="0"/>
                <a:cs typeface="Tahoma" pitchFamily="34" charset="0"/>
              </a:rPr>
              <a:t>ISU STRATEGIS PEMBANGUNAN JATENG 2021</a:t>
            </a:r>
            <a:endParaRPr lang="id-ID" altLang="en-US" sz="2600" b="1" dirty="0">
              <a:solidFill>
                <a:schemeClr val="bg1"/>
              </a:solidFill>
              <a:latin typeface="Bahnschrift SemiBold Condensed" pitchFamily="34" charset="0"/>
              <a:cs typeface="Tahoma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128464" y="1113924"/>
          <a:ext cx="9628946" cy="5123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AA2F7A84-B52D-4A41-BDCC-DCDF6965B4E5}"/>
              </a:ext>
            </a:extLst>
          </p:cNvPr>
          <p:cNvGrpSpPr/>
          <p:nvPr/>
        </p:nvGrpSpPr>
        <p:grpSpPr>
          <a:xfrm>
            <a:off x="148590" y="3047884"/>
            <a:ext cx="9608819" cy="3483544"/>
            <a:chOff x="148590" y="3047884"/>
            <a:chExt cx="9608819" cy="3483544"/>
          </a:xfrm>
        </p:grpSpPr>
        <p:sp>
          <p:nvSpPr>
            <p:cNvPr id="20" name="Down Arrow 19"/>
            <p:cNvSpPr/>
            <p:nvPr/>
          </p:nvSpPr>
          <p:spPr>
            <a:xfrm>
              <a:off x="8360895" y="3047884"/>
              <a:ext cx="1079600" cy="50811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 sz="1463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2A3AEB5-B3C5-4279-87A5-EB9FBB1DD0C8}"/>
                </a:ext>
              </a:extLst>
            </p:cNvPr>
            <p:cNvSpPr/>
            <p:nvPr/>
          </p:nvSpPr>
          <p:spPr>
            <a:xfrm>
              <a:off x="348342" y="3734284"/>
              <a:ext cx="3974275" cy="692732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2000" dirty="0" err="1">
                  <a:solidFill>
                    <a:schemeClr val="tx1"/>
                  </a:solidFill>
                </a:rPr>
                <a:t>Belum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optimalnya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penerapan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sistem</a:t>
              </a:r>
              <a:r>
                <a:rPr lang="en-AU" sz="2000" dirty="0">
                  <a:solidFill>
                    <a:schemeClr val="tx1"/>
                  </a:solidFill>
                </a:rPr>
                <a:t> merit </a:t>
              </a:r>
              <a:r>
                <a:rPr lang="en-AU" sz="2000" dirty="0" err="1">
                  <a:solidFill>
                    <a:schemeClr val="tx1"/>
                  </a:solidFill>
                </a:rPr>
                <a:t>dalam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manajemen</a:t>
              </a:r>
              <a:r>
                <a:rPr lang="en-AU" sz="2000" dirty="0">
                  <a:solidFill>
                    <a:schemeClr val="tx1"/>
                  </a:solidFill>
                </a:rPr>
                <a:t> ASN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C93DAFB-88AF-44B5-A3BD-C58BADE95C9A}"/>
                </a:ext>
              </a:extLst>
            </p:cNvPr>
            <p:cNvSpPr/>
            <p:nvPr/>
          </p:nvSpPr>
          <p:spPr>
            <a:xfrm>
              <a:off x="348343" y="4550550"/>
              <a:ext cx="3974275" cy="692732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2000" dirty="0" err="1">
                  <a:solidFill>
                    <a:schemeClr val="tx1"/>
                  </a:solidFill>
                </a:rPr>
                <a:t>Manajemen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Sumber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Daya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Aparatur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belum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berfokus</a:t>
              </a:r>
              <a:r>
                <a:rPr lang="en-AU" sz="2000" dirty="0">
                  <a:solidFill>
                    <a:schemeClr val="tx1"/>
                  </a:solidFill>
                </a:rPr>
                <a:t> pada </a:t>
              </a:r>
              <a:r>
                <a:rPr lang="en-AU" sz="2000" dirty="0" err="1">
                  <a:solidFill>
                    <a:schemeClr val="tx1"/>
                  </a:solidFill>
                </a:rPr>
                <a:t>standar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kompetensi</a:t>
              </a:r>
              <a:endParaRPr lang="en-AU" sz="20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4193AE6-83B8-4A8C-9C1A-CF88526898F4}"/>
                </a:ext>
              </a:extLst>
            </p:cNvPr>
            <p:cNvSpPr/>
            <p:nvPr/>
          </p:nvSpPr>
          <p:spPr>
            <a:xfrm>
              <a:off x="348343" y="5394608"/>
              <a:ext cx="3974275" cy="6927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2000" dirty="0" err="1">
                  <a:solidFill>
                    <a:schemeClr val="tx1"/>
                  </a:solidFill>
                </a:rPr>
                <a:t>Pelayanan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Publik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belum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sepenuhnya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menjalankan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standar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pelayanan</a:t>
              </a:r>
              <a:endParaRPr lang="en-AU" sz="20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409267C-1C20-435B-9A41-C9E669C2EED6}"/>
                </a:ext>
              </a:extLst>
            </p:cNvPr>
            <p:cNvSpPr/>
            <p:nvPr/>
          </p:nvSpPr>
          <p:spPr>
            <a:xfrm>
              <a:off x="5372195" y="3704404"/>
              <a:ext cx="4192724" cy="6927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2000" dirty="0" err="1">
                  <a:solidFill>
                    <a:schemeClr val="tx1"/>
                  </a:solidFill>
                </a:rPr>
                <a:t>Belum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optimalnya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pengelolaan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sistem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penanganan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gratifikasi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40FAEC-90AD-4801-8061-5BEBE0C30829}"/>
                </a:ext>
              </a:extLst>
            </p:cNvPr>
            <p:cNvSpPr/>
            <p:nvPr/>
          </p:nvSpPr>
          <p:spPr>
            <a:xfrm>
              <a:off x="5379453" y="4582518"/>
              <a:ext cx="4192724" cy="6927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2000" dirty="0" err="1">
                  <a:solidFill>
                    <a:schemeClr val="tx1"/>
                  </a:solidFill>
                </a:rPr>
                <a:t>Belum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optimalnya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penataan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kelembagaan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sesuai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kewenangan</a:t>
              </a:r>
              <a:endParaRPr lang="en-AU" sz="20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2721CB9-E3F7-465F-8334-E03721038E72}"/>
                </a:ext>
              </a:extLst>
            </p:cNvPr>
            <p:cNvSpPr/>
            <p:nvPr/>
          </p:nvSpPr>
          <p:spPr>
            <a:xfrm>
              <a:off x="5415741" y="5355073"/>
              <a:ext cx="4192724" cy="8599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AU" sz="2000" dirty="0" err="1">
                  <a:solidFill>
                    <a:schemeClr val="tx1"/>
                  </a:solidFill>
                </a:rPr>
                <a:t>Belum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optimalnya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pemanfaatan</a:t>
              </a:r>
              <a:r>
                <a:rPr lang="en-AU" sz="2000" dirty="0">
                  <a:solidFill>
                    <a:schemeClr val="tx1"/>
                  </a:solidFill>
                </a:rPr>
                <a:t> TI </a:t>
              </a:r>
              <a:r>
                <a:rPr lang="en-AU" sz="2000" dirty="0" err="1">
                  <a:solidFill>
                    <a:schemeClr val="tx1"/>
                  </a:solidFill>
                </a:rPr>
                <a:t>dlm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mendorong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pelayanan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yg</a:t>
              </a:r>
              <a:r>
                <a:rPr lang="en-AU" sz="2000" dirty="0">
                  <a:solidFill>
                    <a:schemeClr val="tx1"/>
                  </a:solidFill>
                </a:rPr>
                <a:t> </a:t>
              </a:r>
              <a:r>
                <a:rPr lang="en-AU" sz="2000" dirty="0" err="1">
                  <a:solidFill>
                    <a:schemeClr val="tx1"/>
                  </a:solidFill>
                </a:rPr>
                <a:t>efektif</a:t>
              </a:r>
              <a:r>
                <a:rPr lang="en-AU" sz="2000" dirty="0">
                  <a:solidFill>
                    <a:schemeClr val="tx1"/>
                  </a:solidFill>
                </a:rPr>
                <a:t> dan </a:t>
              </a:r>
              <a:r>
                <a:rPr lang="en-AU" sz="2000" dirty="0" err="1">
                  <a:solidFill>
                    <a:schemeClr val="tx1"/>
                  </a:solidFill>
                </a:rPr>
                <a:t>efisien</a:t>
              </a:r>
              <a:endParaRPr lang="en-AU" sz="2000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B8693AB-390C-44FB-B3B0-A4125DBE1839}"/>
                </a:ext>
              </a:extLst>
            </p:cNvPr>
            <p:cNvSpPr/>
            <p:nvPr/>
          </p:nvSpPr>
          <p:spPr>
            <a:xfrm>
              <a:off x="148590" y="3429000"/>
              <a:ext cx="9608819" cy="310242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pic>
          <p:nvPicPr>
            <p:cNvPr id="13" name="Picture 6" descr="Image result for sistem merit png">
              <a:extLst>
                <a:ext uri="{FF2B5EF4-FFF2-40B4-BE49-F238E27FC236}">
                  <a16:creationId xmlns:a16="http://schemas.microsoft.com/office/drawing/2014/main" id="{798105EC-68F5-44AA-8B2D-1DF556B50A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4872" y="3704405"/>
              <a:ext cx="1027322" cy="7226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1026" name="Picture 2" descr="Image result for kelembagaan png">
              <a:extLst>
                <a:ext uri="{FF2B5EF4-FFF2-40B4-BE49-F238E27FC236}">
                  <a16:creationId xmlns:a16="http://schemas.microsoft.com/office/drawing/2014/main" id="{B3ED458B-15B1-474C-8A28-CF783A6A5C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2617" y="4480702"/>
              <a:ext cx="1029451" cy="838200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Image result for Teknologi Informasi png">
              <a:extLst>
                <a:ext uri="{FF2B5EF4-FFF2-40B4-BE49-F238E27FC236}">
                  <a16:creationId xmlns:a16="http://schemas.microsoft.com/office/drawing/2014/main" id="{E68A75AE-2EF8-4717-84F7-B9CED9B448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3864" y="5375745"/>
              <a:ext cx="1257211" cy="84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6D6705F-A076-423A-B68D-D2029CAE2AE6}"/>
              </a:ext>
            </a:extLst>
          </p:cNvPr>
          <p:cNvSpPr/>
          <p:nvPr/>
        </p:nvSpPr>
        <p:spPr>
          <a:xfrm>
            <a:off x="297535" y="3556000"/>
            <a:ext cx="3974275" cy="1838608"/>
          </a:xfrm>
          <a:prstGeom prst="rect">
            <a:avLst/>
          </a:prstGeom>
          <a:noFill/>
          <a:ln w="38100">
            <a:solidFill>
              <a:srgbClr val="0066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D14ED60-E5C4-42A3-95EA-E8BC2AB99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9542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D8B8E62-45E4-4D5D-B1EE-96A6DA1774E3}"/>
              </a:ext>
            </a:extLst>
          </p:cNvPr>
          <p:cNvSpPr/>
          <p:nvPr/>
        </p:nvSpPr>
        <p:spPr>
          <a:xfrm>
            <a:off x="0" y="6003925"/>
            <a:ext cx="9906000" cy="211138"/>
          </a:xfrm>
          <a:custGeom>
            <a:avLst/>
            <a:gdLst/>
            <a:ahLst/>
            <a:cxnLst/>
            <a:rect l="l" t="t" r="r" b="b"/>
            <a:pathLst>
              <a:path w="9144000" h="195579">
                <a:moveTo>
                  <a:pt x="9144000" y="0"/>
                </a:moveTo>
                <a:lnTo>
                  <a:pt x="0" y="0"/>
                </a:lnTo>
                <a:lnTo>
                  <a:pt x="0" y="195071"/>
                </a:lnTo>
                <a:lnTo>
                  <a:pt x="9144000" y="195071"/>
                </a:lnTo>
                <a:lnTo>
                  <a:pt x="9144000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950">
              <a:latin typeface="+mn-lt"/>
            </a:endParaRPr>
          </a:p>
        </p:txBody>
      </p:sp>
      <p:grpSp>
        <p:nvGrpSpPr>
          <p:cNvPr id="30723" name="object 3">
            <a:extLst>
              <a:ext uri="{FF2B5EF4-FFF2-40B4-BE49-F238E27FC236}">
                <a16:creationId xmlns:a16="http://schemas.microsoft.com/office/drawing/2014/main" id="{2A1C53C7-41E5-41DB-ADE7-81CA2C99DF3B}"/>
              </a:ext>
            </a:extLst>
          </p:cNvPr>
          <p:cNvGrpSpPr>
            <a:grpSpLocks/>
          </p:cNvGrpSpPr>
          <p:nvPr/>
        </p:nvGrpSpPr>
        <p:grpSpPr bwMode="auto">
          <a:xfrm>
            <a:off x="0" y="1477963"/>
            <a:ext cx="9906000" cy="4572000"/>
            <a:chOff x="0" y="771144"/>
            <a:chExt cx="9144000" cy="4219575"/>
          </a:xfrm>
        </p:grpSpPr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7A141764-4BA8-4DC6-868B-6A6CC4DA2DA0}"/>
                </a:ext>
              </a:extLst>
            </p:cNvPr>
            <p:cNvSpPr/>
            <p:nvPr/>
          </p:nvSpPr>
          <p:spPr>
            <a:xfrm>
              <a:off x="108438" y="1275149"/>
              <a:ext cx="1079989" cy="556749"/>
            </a:xfrm>
            <a:custGeom>
              <a:avLst/>
              <a:gdLst/>
              <a:ahLst/>
              <a:cxnLst/>
              <a:rect l="l" t="t" r="r" b="b"/>
              <a:pathLst>
                <a:path w="1079500" h="556260">
                  <a:moveTo>
                    <a:pt x="986282" y="0"/>
                  </a:moveTo>
                  <a:lnTo>
                    <a:pt x="92710" y="0"/>
                  </a:lnTo>
                  <a:lnTo>
                    <a:pt x="56621" y="7288"/>
                  </a:lnTo>
                  <a:lnTo>
                    <a:pt x="27152" y="27162"/>
                  </a:lnTo>
                  <a:lnTo>
                    <a:pt x="7285" y="56632"/>
                  </a:lnTo>
                  <a:lnTo>
                    <a:pt x="0" y="92710"/>
                  </a:lnTo>
                  <a:lnTo>
                    <a:pt x="0" y="463550"/>
                  </a:lnTo>
                  <a:lnTo>
                    <a:pt x="7285" y="499627"/>
                  </a:lnTo>
                  <a:lnTo>
                    <a:pt x="27152" y="529097"/>
                  </a:lnTo>
                  <a:lnTo>
                    <a:pt x="56621" y="548971"/>
                  </a:lnTo>
                  <a:lnTo>
                    <a:pt x="92710" y="556260"/>
                  </a:lnTo>
                  <a:lnTo>
                    <a:pt x="986282" y="556260"/>
                  </a:lnTo>
                  <a:lnTo>
                    <a:pt x="1022370" y="548971"/>
                  </a:lnTo>
                  <a:lnTo>
                    <a:pt x="1051839" y="529097"/>
                  </a:lnTo>
                  <a:lnTo>
                    <a:pt x="1071706" y="499627"/>
                  </a:lnTo>
                  <a:lnTo>
                    <a:pt x="1078992" y="463550"/>
                  </a:lnTo>
                  <a:lnTo>
                    <a:pt x="1078992" y="92710"/>
                  </a:lnTo>
                  <a:lnTo>
                    <a:pt x="1071706" y="56632"/>
                  </a:lnTo>
                  <a:lnTo>
                    <a:pt x="1051839" y="27162"/>
                  </a:lnTo>
                  <a:lnTo>
                    <a:pt x="1022370" y="7288"/>
                  </a:lnTo>
                  <a:lnTo>
                    <a:pt x="986282" y="0"/>
                  </a:lnTo>
                  <a:close/>
                </a:path>
              </a:pathLst>
            </a:custGeom>
            <a:solidFill>
              <a:srgbClr val="AC1D00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A3FF6F42-976E-43D5-84B1-57417D1F38D4}"/>
                </a:ext>
              </a:extLst>
            </p:cNvPr>
            <p:cNvSpPr/>
            <p:nvPr/>
          </p:nvSpPr>
          <p:spPr>
            <a:xfrm>
              <a:off x="0" y="1007030"/>
              <a:ext cx="1356946" cy="398368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DC602026-7608-487B-94CC-9409F869CDCA}"/>
                </a:ext>
              </a:extLst>
            </p:cNvPr>
            <p:cNvSpPr/>
            <p:nvPr/>
          </p:nvSpPr>
          <p:spPr>
            <a:xfrm>
              <a:off x="732692" y="2596696"/>
              <a:ext cx="2284535" cy="502539"/>
            </a:xfrm>
            <a:custGeom>
              <a:avLst/>
              <a:gdLst/>
              <a:ahLst/>
              <a:cxnLst/>
              <a:rect l="l" t="t" r="r" b="b"/>
              <a:pathLst>
                <a:path w="2284730" h="502919">
                  <a:moveTo>
                    <a:pt x="2284476" y="0"/>
                  </a:moveTo>
                  <a:lnTo>
                    <a:pt x="0" y="0"/>
                  </a:lnTo>
                  <a:lnTo>
                    <a:pt x="0" y="397764"/>
                  </a:lnTo>
                  <a:lnTo>
                    <a:pt x="0" y="487680"/>
                  </a:lnTo>
                  <a:lnTo>
                    <a:pt x="0" y="502920"/>
                  </a:lnTo>
                  <a:lnTo>
                    <a:pt x="2243328" y="502920"/>
                  </a:lnTo>
                  <a:lnTo>
                    <a:pt x="2243328" y="487680"/>
                  </a:lnTo>
                  <a:lnTo>
                    <a:pt x="2284476" y="487680"/>
                  </a:lnTo>
                  <a:lnTo>
                    <a:pt x="2284476" y="397764"/>
                  </a:lnTo>
                  <a:lnTo>
                    <a:pt x="2284476" y="0"/>
                  </a:lnTo>
                  <a:close/>
                </a:path>
              </a:pathLst>
            </a:custGeom>
            <a:solidFill>
              <a:srgbClr val="0580C3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025D094F-347D-4395-AAFF-2C0015EEC388}"/>
                </a:ext>
              </a:extLst>
            </p:cNvPr>
            <p:cNvSpPr/>
            <p:nvPr/>
          </p:nvSpPr>
          <p:spPr>
            <a:xfrm>
              <a:off x="2825262" y="2604021"/>
              <a:ext cx="92320" cy="19486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249997FE-5705-403A-98EA-B32A6ACBA1D6}"/>
                </a:ext>
              </a:extLst>
            </p:cNvPr>
            <p:cNvSpPr/>
            <p:nvPr/>
          </p:nvSpPr>
          <p:spPr>
            <a:xfrm>
              <a:off x="684335" y="2470695"/>
              <a:ext cx="8459665" cy="2348603"/>
            </a:xfrm>
            <a:custGeom>
              <a:avLst/>
              <a:gdLst/>
              <a:ahLst/>
              <a:cxnLst/>
              <a:rect l="l" t="t" r="r" b="b"/>
              <a:pathLst>
                <a:path w="8460105" h="2348865">
                  <a:moveTo>
                    <a:pt x="8459724" y="2222004"/>
                  </a:moveTo>
                  <a:lnTo>
                    <a:pt x="6981444" y="2222004"/>
                  </a:lnTo>
                  <a:lnTo>
                    <a:pt x="6981444" y="1437132"/>
                  </a:lnTo>
                  <a:lnTo>
                    <a:pt x="6964680" y="1437132"/>
                  </a:lnTo>
                  <a:lnTo>
                    <a:pt x="6853428" y="1437132"/>
                  </a:lnTo>
                  <a:lnTo>
                    <a:pt x="6263640" y="1437132"/>
                  </a:lnTo>
                  <a:lnTo>
                    <a:pt x="6263640" y="1466100"/>
                  </a:lnTo>
                  <a:lnTo>
                    <a:pt x="6263640" y="1540764"/>
                  </a:lnTo>
                  <a:lnTo>
                    <a:pt x="6263640" y="2218944"/>
                  </a:lnTo>
                  <a:lnTo>
                    <a:pt x="4751819" y="2218944"/>
                  </a:lnTo>
                  <a:lnTo>
                    <a:pt x="4751819" y="1773936"/>
                  </a:lnTo>
                  <a:lnTo>
                    <a:pt x="4751819" y="1665732"/>
                  </a:lnTo>
                  <a:lnTo>
                    <a:pt x="4739640" y="1665732"/>
                  </a:lnTo>
                  <a:lnTo>
                    <a:pt x="4739640" y="1647456"/>
                  </a:lnTo>
                  <a:lnTo>
                    <a:pt x="3976116" y="1647456"/>
                  </a:lnTo>
                  <a:lnTo>
                    <a:pt x="3976116" y="1098804"/>
                  </a:lnTo>
                  <a:lnTo>
                    <a:pt x="3965448" y="1098804"/>
                  </a:lnTo>
                  <a:lnTo>
                    <a:pt x="3849624" y="1098804"/>
                  </a:lnTo>
                  <a:lnTo>
                    <a:pt x="3201924" y="1098804"/>
                  </a:lnTo>
                  <a:lnTo>
                    <a:pt x="3201924" y="652272"/>
                  </a:lnTo>
                  <a:lnTo>
                    <a:pt x="3201924" y="629412"/>
                  </a:lnTo>
                  <a:lnTo>
                    <a:pt x="3201924" y="556260"/>
                  </a:lnTo>
                  <a:lnTo>
                    <a:pt x="3201924" y="524256"/>
                  </a:lnTo>
                  <a:lnTo>
                    <a:pt x="2410968" y="524256"/>
                  </a:lnTo>
                  <a:lnTo>
                    <a:pt x="2410968" y="126492"/>
                  </a:lnTo>
                  <a:lnTo>
                    <a:pt x="2410968" y="56388"/>
                  </a:lnTo>
                  <a:lnTo>
                    <a:pt x="2410968" y="0"/>
                  </a:lnTo>
                  <a:lnTo>
                    <a:pt x="0" y="0"/>
                  </a:lnTo>
                  <a:lnTo>
                    <a:pt x="0" y="126492"/>
                  </a:lnTo>
                  <a:lnTo>
                    <a:pt x="2282952" y="126492"/>
                  </a:lnTo>
                  <a:lnTo>
                    <a:pt x="2282952" y="614172"/>
                  </a:lnTo>
                  <a:lnTo>
                    <a:pt x="2292096" y="614172"/>
                  </a:lnTo>
                  <a:lnTo>
                    <a:pt x="2292096" y="629412"/>
                  </a:lnTo>
                  <a:lnTo>
                    <a:pt x="2292096" y="652272"/>
                  </a:lnTo>
                  <a:lnTo>
                    <a:pt x="3073908" y="652272"/>
                  </a:lnTo>
                  <a:lnTo>
                    <a:pt x="3073908" y="1225296"/>
                  </a:lnTo>
                  <a:lnTo>
                    <a:pt x="3084576" y="1225296"/>
                  </a:lnTo>
                  <a:lnTo>
                    <a:pt x="3201924" y="1225296"/>
                  </a:lnTo>
                  <a:lnTo>
                    <a:pt x="3849624" y="1225296"/>
                  </a:lnTo>
                  <a:lnTo>
                    <a:pt x="3849624" y="1647456"/>
                  </a:lnTo>
                  <a:lnTo>
                    <a:pt x="3849624" y="1661160"/>
                  </a:lnTo>
                  <a:lnTo>
                    <a:pt x="3849624" y="1773936"/>
                  </a:lnTo>
                  <a:lnTo>
                    <a:pt x="4625340" y="1773936"/>
                  </a:lnTo>
                  <a:lnTo>
                    <a:pt x="4625340" y="2279904"/>
                  </a:lnTo>
                  <a:lnTo>
                    <a:pt x="4631423" y="2279904"/>
                  </a:lnTo>
                  <a:lnTo>
                    <a:pt x="4631423" y="2345436"/>
                  </a:lnTo>
                  <a:lnTo>
                    <a:pt x="6263640" y="2345436"/>
                  </a:lnTo>
                  <a:lnTo>
                    <a:pt x="6283452" y="2345436"/>
                  </a:lnTo>
                  <a:lnTo>
                    <a:pt x="6390132" y="2345436"/>
                  </a:lnTo>
                  <a:lnTo>
                    <a:pt x="6390132" y="1540764"/>
                  </a:lnTo>
                  <a:lnTo>
                    <a:pt x="6853428" y="1540764"/>
                  </a:lnTo>
                  <a:lnTo>
                    <a:pt x="6853428" y="2346960"/>
                  </a:lnTo>
                  <a:lnTo>
                    <a:pt x="6978396" y="2346960"/>
                  </a:lnTo>
                  <a:lnTo>
                    <a:pt x="6978396" y="2348484"/>
                  </a:lnTo>
                  <a:lnTo>
                    <a:pt x="8459724" y="2348484"/>
                  </a:lnTo>
                  <a:lnTo>
                    <a:pt x="8459724" y="2222004"/>
                  </a:lnTo>
                  <a:close/>
                </a:path>
              </a:pathLst>
            </a:custGeom>
            <a:solidFill>
              <a:srgbClr val="56687B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9BC6A168-4981-4B76-8C3D-106112474280}"/>
                </a:ext>
              </a:extLst>
            </p:cNvPr>
            <p:cNvSpPr/>
            <p:nvPr/>
          </p:nvSpPr>
          <p:spPr>
            <a:xfrm>
              <a:off x="7101254" y="4227386"/>
              <a:ext cx="150935" cy="13479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0" name="object 10">
              <a:extLst>
                <a:ext uri="{FF2B5EF4-FFF2-40B4-BE49-F238E27FC236}">
                  <a16:creationId xmlns:a16="http://schemas.microsoft.com/office/drawing/2014/main" id="{07BEA2B1-F150-46A3-83DE-85BE7448697C}"/>
                </a:ext>
              </a:extLst>
            </p:cNvPr>
            <p:cNvSpPr/>
            <p:nvPr/>
          </p:nvSpPr>
          <p:spPr>
            <a:xfrm>
              <a:off x="1311520" y="771144"/>
              <a:ext cx="1030165" cy="1824087"/>
            </a:xfrm>
            <a:custGeom>
              <a:avLst/>
              <a:gdLst/>
              <a:ahLst/>
              <a:cxnLst/>
              <a:rect l="l" t="t" r="r" b="b"/>
              <a:pathLst>
                <a:path w="1030605" h="1824355">
                  <a:moveTo>
                    <a:pt x="66361" y="1679670"/>
                  </a:moveTo>
                  <a:lnTo>
                    <a:pt x="39655" y="1687163"/>
                  </a:lnTo>
                  <a:lnTo>
                    <a:pt x="17712" y="1704133"/>
                  </a:lnTo>
                  <a:lnTo>
                    <a:pt x="3460" y="1729104"/>
                  </a:lnTo>
                  <a:lnTo>
                    <a:pt x="0" y="1757644"/>
                  </a:lnTo>
                  <a:lnTo>
                    <a:pt x="7493" y="1784349"/>
                  </a:lnTo>
                  <a:lnTo>
                    <a:pt x="24463" y="1806293"/>
                  </a:lnTo>
                  <a:lnTo>
                    <a:pt x="49434" y="1820544"/>
                  </a:lnTo>
                  <a:lnTo>
                    <a:pt x="77974" y="1824005"/>
                  </a:lnTo>
                  <a:lnTo>
                    <a:pt x="104679" y="1816512"/>
                  </a:lnTo>
                  <a:lnTo>
                    <a:pt x="126622" y="1799542"/>
                  </a:lnTo>
                  <a:lnTo>
                    <a:pt x="140874" y="1774570"/>
                  </a:lnTo>
                  <a:lnTo>
                    <a:pt x="143077" y="1756409"/>
                  </a:lnTo>
                  <a:lnTo>
                    <a:pt x="85883" y="1756409"/>
                  </a:lnTo>
                  <a:lnTo>
                    <a:pt x="58451" y="1747265"/>
                  </a:lnTo>
                  <a:lnTo>
                    <a:pt x="80267" y="1681356"/>
                  </a:lnTo>
                  <a:lnTo>
                    <a:pt x="66361" y="1679670"/>
                  </a:lnTo>
                  <a:close/>
                </a:path>
                <a:path w="1030605" h="1824355">
                  <a:moveTo>
                    <a:pt x="80267" y="1681356"/>
                  </a:moveTo>
                  <a:lnTo>
                    <a:pt x="58451" y="1747265"/>
                  </a:lnTo>
                  <a:lnTo>
                    <a:pt x="85883" y="1756409"/>
                  </a:lnTo>
                  <a:lnTo>
                    <a:pt x="107721" y="1690448"/>
                  </a:lnTo>
                  <a:lnTo>
                    <a:pt x="94900" y="1683130"/>
                  </a:lnTo>
                  <a:lnTo>
                    <a:pt x="80267" y="1681356"/>
                  </a:lnTo>
                  <a:close/>
                </a:path>
                <a:path w="1030605" h="1824355">
                  <a:moveTo>
                    <a:pt x="107721" y="1690448"/>
                  </a:moveTo>
                  <a:lnTo>
                    <a:pt x="85883" y="1756409"/>
                  </a:lnTo>
                  <a:lnTo>
                    <a:pt x="143077" y="1756409"/>
                  </a:lnTo>
                  <a:lnTo>
                    <a:pt x="144335" y="1746031"/>
                  </a:lnTo>
                  <a:lnTo>
                    <a:pt x="136842" y="1719325"/>
                  </a:lnTo>
                  <a:lnTo>
                    <a:pt x="119872" y="1697382"/>
                  </a:lnTo>
                  <a:lnTo>
                    <a:pt x="107721" y="1690448"/>
                  </a:lnTo>
                  <a:close/>
                </a:path>
                <a:path w="1030605" h="1824355">
                  <a:moveTo>
                    <a:pt x="888141" y="57911"/>
                  </a:moveTo>
                  <a:lnTo>
                    <a:pt x="617632" y="57911"/>
                  </a:lnTo>
                  <a:lnTo>
                    <a:pt x="80267" y="1681356"/>
                  </a:lnTo>
                  <a:lnTo>
                    <a:pt x="94900" y="1683130"/>
                  </a:lnTo>
                  <a:lnTo>
                    <a:pt x="107721" y="1690448"/>
                  </a:lnTo>
                  <a:lnTo>
                    <a:pt x="638610" y="86867"/>
                  </a:lnTo>
                  <a:lnTo>
                    <a:pt x="628173" y="86867"/>
                  </a:lnTo>
                  <a:lnTo>
                    <a:pt x="641889" y="76961"/>
                  </a:lnTo>
                  <a:lnTo>
                    <a:pt x="886143" y="76961"/>
                  </a:lnTo>
                  <a:lnTo>
                    <a:pt x="885221" y="72389"/>
                  </a:lnTo>
                  <a:lnTo>
                    <a:pt x="888141" y="57911"/>
                  </a:lnTo>
                  <a:close/>
                </a:path>
                <a:path w="1030605" h="1824355">
                  <a:moveTo>
                    <a:pt x="957611" y="0"/>
                  </a:moveTo>
                  <a:lnTo>
                    <a:pt x="929423" y="5685"/>
                  </a:lnTo>
                  <a:lnTo>
                    <a:pt x="906414" y="21193"/>
                  </a:lnTo>
                  <a:lnTo>
                    <a:pt x="890906" y="44201"/>
                  </a:lnTo>
                  <a:lnTo>
                    <a:pt x="885221" y="72389"/>
                  </a:lnTo>
                  <a:lnTo>
                    <a:pt x="890906" y="100578"/>
                  </a:lnTo>
                  <a:lnTo>
                    <a:pt x="906414" y="123586"/>
                  </a:lnTo>
                  <a:lnTo>
                    <a:pt x="929423" y="139094"/>
                  </a:lnTo>
                  <a:lnTo>
                    <a:pt x="957611" y="144779"/>
                  </a:lnTo>
                  <a:lnTo>
                    <a:pt x="985799" y="139094"/>
                  </a:lnTo>
                  <a:lnTo>
                    <a:pt x="1008808" y="123586"/>
                  </a:lnTo>
                  <a:lnTo>
                    <a:pt x="1024316" y="100578"/>
                  </a:lnTo>
                  <a:lnTo>
                    <a:pt x="1027081" y="86867"/>
                  </a:lnTo>
                  <a:lnTo>
                    <a:pt x="957611" y="86867"/>
                  </a:lnTo>
                  <a:lnTo>
                    <a:pt x="957611" y="57911"/>
                  </a:lnTo>
                  <a:lnTo>
                    <a:pt x="1027081" y="57911"/>
                  </a:lnTo>
                  <a:lnTo>
                    <a:pt x="1024316" y="44201"/>
                  </a:lnTo>
                  <a:lnTo>
                    <a:pt x="1008808" y="21193"/>
                  </a:lnTo>
                  <a:lnTo>
                    <a:pt x="985799" y="5685"/>
                  </a:lnTo>
                  <a:lnTo>
                    <a:pt x="957611" y="0"/>
                  </a:lnTo>
                  <a:close/>
                </a:path>
                <a:path w="1030605" h="1824355">
                  <a:moveTo>
                    <a:pt x="641889" y="76961"/>
                  </a:moveTo>
                  <a:lnTo>
                    <a:pt x="628173" y="86867"/>
                  </a:lnTo>
                  <a:lnTo>
                    <a:pt x="638610" y="86867"/>
                  </a:lnTo>
                  <a:lnTo>
                    <a:pt x="641889" y="76961"/>
                  </a:lnTo>
                  <a:close/>
                </a:path>
                <a:path w="1030605" h="1824355">
                  <a:moveTo>
                    <a:pt x="886143" y="76961"/>
                  </a:moveTo>
                  <a:lnTo>
                    <a:pt x="641889" y="76961"/>
                  </a:lnTo>
                  <a:lnTo>
                    <a:pt x="638610" y="86867"/>
                  </a:lnTo>
                  <a:lnTo>
                    <a:pt x="888141" y="86867"/>
                  </a:lnTo>
                  <a:lnTo>
                    <a:pt x="886143" y="76961"/>
                  </a:lnTo>
                  <a:close/>
                </a:path>
                <a:path w="1030605" h="1824355">
                  <a:moveTo>
                    <a:pt x="1027081" y="57911"/>
                  </a:moveTo>
                  <a:lnTo>
                    <a:pt x="957611" y="57911"/>
                  </a:lnTo>
                  <a:lnTo>
                    <a:pt x="957611" y="86867"/>
                  </a:lnTo>
                  <a:lnTo>
                    <a:pt x="1027081" y="86867"/>
                  </a:lnTo>
                  <a:lnTo>
                    <a:pt x="1030001" y="72389"/>
                  </a:lnTo>
                  <a:lnTo>
                    <a:pt x="1027081" y="57911"/>
                  </a:lnTo>
                  <a:close/>
                </a:path>
              </a:pathLst>
            </a:custGeom>
            <a:solidFill>
              <a:srgbClr val="0580C3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C78B68D3-790D-4CD6-A0A9-BB7C25DCA6D6}"/>
                </a:ext>
              </a:extLst>
            </p:cNvPr>
            <p:cNvSpPr/>
            <p:nvPr/>
          </p:nvSpPr>
          <p:spPr>
            <a:xfrm>
              <a:off x="3059723" y="1371847"/>
              <a:ext cx="1031631" cy="1739109"/>
            </a:xfrm>
            <a:custGeom>
              <a:avLst/>
              <a:gdLst/>
              <a:ahLst/>
              <a:cxnLst/>
              <a:rect l="l" t="t" r="r" b="b"/>
              <a:pathLst>
                <a:path w="1030604" h="1739264">
                  <a:moveTo>
                    <a:pt x="67599" y="1594236"/>
                  </a:moveTo>
                  <a:lnTo>
                    <a:pt x="40745" y="1601295"/>
                  </a:lnTo>
                  <a:lnTo>
                    <a:pt x="18534" y="1617902"/>
                  </a:lnTo>
                  <a:lnTo>
                    <a:pt x="3931" y="1642618"/>
                  </a:lnTo>
                  <a:lnTo>
                    <a:pt x="0" y="1671151"/>
                  </a:lnTo>
                  <a:lnTo>
                    <a:pt x="7058" y="1698005"/>
                  </a:lnTo>
                  <a:lnTo>
                    <a:pt x="23665" y="1720216"/>
                  </a:lnTo>
                  <a:lnTo>
                    <a:pt x="48381" y="1734820"/>
                  </a:lnTo>
                  <a:lnTo>
                    <a:pt x="76914" y="1738751"/>
                  </a:lnTo>
                  <a:lnTo>
                    <a:pt x="103768" y="1731692"/>
                  </a:lnTo>
                  <a:lnTo>
                    <a:pt x="125980" y="1715085"/>
                  </a:lnTo>
                  <a:lnTo>
                    <a:pt x="140583" y="1690370"/>
                  </a:lnTo>
                  <a:lnTo>
                    <a:pt x="143207" y="1671320"/>
                  </a:lnTo>
                  <a:lnTo>
                    <a:pt x="85973" y="1671320"/>
                  </a:lnTo>
                  <a:lnTo>
                    <a:pt x="58541" y="1661668"/>
                  </a:lnTo>
                  <a:lnTo>
                    <a:pt x="81399" y="1596138"/>
                  </a:lnTo>
                  <a:lnTo>
                    <a:pt x="67599" y="1594236"/>
                  </a:lnTo>
                  <a:close/>
                </a:path>
                <a:path w="1030604" h="1739264">
                  <a:moveTo>
                    <a:pt x="81399" y="1596138"/>
                  </a:moveTo>
                  <a:lnTo>
                    <a:pt x="58541" y="1661668"/>
                  </a:lnTo>
                  <a:lnTo>
                    <a:pt x="85973" y="1671320"/>
                  </a:lnTo>
                  <a:lnTo>
                    <a:pt x="108859" y="1605687"/>
                  </a:lnTo>
                  <a:lnTo>
                    <a:pt x="96133" y="1598168"/>
                  </a:lnTo>
                  <a:lnTo>
                    <a:pt x="81399" y="1596138"/>
                  </a:lnTo>
                  <a:close/>
                </a:path>
                <a:path w="1030604" h="1739264">
                  <a:moveTo>
                    <a:pt x="108859" y="1605687"/>
                  </a:moveTo>
                  <a:lnTo>
                    <a:pt x="85973" y="1671320"/>
                  </a:lnTo>
                  <a:lnTo>
                    <a:pt x="143207" y="1671320"/>
                  </a:lnTo>
                  <a:lnTo>
                    <a:pt x="144514" y="1661836"/>
                  </a:lnTo>
                  <a:lnTo>
                    <a:pt x="137455" y="1634982"/>
                  </a:lnTo>
                  <a:lnTo>
                    <a:pt x="120848" y="1612771"/>
                  </a:lnTo>
                  <a:lnTo>
                    <a:pt x="108859" y="1605687"/>
                  </a:lnTo>
                  <a:close/>
                </a:path>
                <a:path w="1030604" h="1739264">
                  <a:moveTo>
                    <a:pt x="888231" y="57912"/>
                  </a:moveTo>
                  <a:lnTo>
                    <a:pt x="617976" y="57912"/>
                  </a:lnTo>
                  <a:lnTo>
                    <a:pt x="81399" y="1596138"/>
                  </a:lnTo>
                  <a:lnTo>
                    <a:pt x="96133" y="1598168"/>
                  </a:lnTo>
                  <a:lnTo>
                    <a:pt x="108859" y="1605687"/>
                  </a:lnTo>
                  <a:lnTo>
                    <a:pt x="638486" y="86867"/>
                  </a:lnTo>
                  <a:lnTo>
                    <a:pt x="628263" y="86867"/>
                  </a:lnTo>
                  <a:lnTo>
                    <a:pt x="641852" y="77215"/>
                  </a:lnTo>
                  <a:lnTo>
                    <a:pt x="886284" y="77215"/>
                  </a:lnTo>
                  <a:lnTo>
                    <a:pt x="885311" y="72389"/>
                  </a:lnTo>
                  <a:lnTo>
                    <a:pt x="888231" y="57912"/>
                  </a:lnTo>
                  <a:close/>
                </a:path>
                <a:path w="1030604" h="1739264">
                  <a:moveTo>
                    <a:pt x="957701" y="0"/>
                  </a:moveTo>
                  <a:lnTo>
                    <a:pt x="929513" y="5685"/>
                  </a:lnTo>
                  <a:lnTo>
                    <a:pt x="906504" y="21193"/>
                  </a:lnTo>
                  <a:lnTo>
                    <a:pt x="890996" y="44201"/>
                  </a:lnTo>
                  <a:lnTo>
                    <a:pt x="885311" y="72389"/>
                  </a:lnTo>
                  <a:lnTo>
                    <a:pt x="890996" y="100578"/>
                  </a:lnTo>
                  <a:lnTo>
                    <a:pt x="906504" y="123586"/>
                  </a:lnTo>
                  <a:lnTo>
                    <a:pt x="929513" y="139094"/>
                  </a:lnTo>
                  <a:lnTo>
                    <a:pt x="957701" y="144779"/>
                  </a:lnTo>
                  <a:lnTo>
                    <a:pt x="985889" y="139094"/>
                  </a:lnTo>
                  <a:lnTo>
                    <a:pt x="1008897" y="123586"/>
                  </a:lnTo>
                  <a:lnTo>
                    <a:pt x="1024405" y="100578"/>
                  </a:lnTo>
                  <a:lnTo>
                    <a:pt x="1027170" y="86867"/>
                  </a:lnTo>
                  <a:lnTo>
                    <a:pt x="957701" y="86867"/>
                  </a:lnTo>
                  <a:lnTo>
                    <a:pt x="957701" y="57912"/>
                  </a:lnTo>
                  <a:lnTo>
                    <a:pt x="1027170" y="57912"/>
                  </a:lnTo>
                  <a:lnTo>
                    <a:pt x="1024405" y="44201"/>
                  </a:lnTo>
                  <a:lnTo>
                    <a:pt x="1008897" y="21193"/>
                  </a:lnTo>
                  <a:lnTo>
                    <a:pt x="985889" y="5685"/>
                  </a:lnTo>
                  <a:lnTo>
                    <a:pt x="957701" y="0"/>
                  </a:lnTo>
                  <a:close/>
                </a:path>
                <a:path w="1030604" h="1739264">
                  <a:moveTo>
                    <a:pt x="641852" y="77215"/>
                  </a:moveTo>
                  <a:lnTo>
                    <a:pt x="628263" y="86867"/>
                  </a:lnTo>
                  <a:lnTo>
                    <a:pt x="638486" y="86867"/>
                  </a:lnTo>
                  <a:lnTo>
                    <a:pt x="641852" y="77215"/>
                  </a:lnTo>
                  <a:close/>
                </a:path>
                <a:path w="1030604" h="1739264">
                  <a:moveTo>
                    <a:pt x="886284" y="77215"/>
                  </a:moveTo>
                  <a:lnTo>
                    <a:pt x="641852" y="77215"/>
                  </a:lnTo>
                  <a:lnTo>
                    <a:pt x="638486" y="86867"/>
                  </a:lnTo>
                  <a:lnTo>
                    <a:pt x="888231" y="86867"/>
                  </a:lnTo>
                  <a:lnTo>
                    <a:pt x="886284" y="77215"/>
                  </a:lnTo>
                  <a:close/>
                </a:path>
                <a:path w="1030604" h="1739264">
                  <a:moveTo>
                    <a:pt x="1027170" y="57912"/>
                  </a:moveTo>
                  <a:lnTo>
                    <a:pt x="957701" y="57912"/>
                  </a:lnTo>
                  <a:lnTo>
                    <a:pt x="957701" y="86867"/>
                  </a:lnTo>
                  <a:lnTo>
                    <a:pt x="1027170" y="86867"/>
                  </a:lnTo>
                  <a:lnTo>
                    <a:pt x="1030091" y="72389"/>
                  </a:lnTo>
                  <a:lnTo>
                    <a:pt x="1027170" y="57912"/>
                  </a:lnTo>
                  <a:close/>
                </a:path>
              </a:pathLst>
            </a:custGeom>
            <a:solidFill>
              <a:srgbClr val="07A297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2" name="object 12">
              <a:extLst>
                <a:ext uri="{FF2B5EF4-FFF2-40B4-BE49-F238E27FC236}">
                  <a16:creationId xmlns:a16="http://schemas.microsoft.com/office/drawing/2014/main" id="{CF38590C-C63D-4A3F-A1B9-22259A114C1A}"/>
                </a:ext>
              </a:extLst>
            </p:cNvPr>
            <p:cNvSpPr/>
            <p:nvPr/>
          </p:nvSpPr>
          <p:spPr>
            <a:xfrm>
              <a:off x="3782158" y="2245065"/>
              <a:ext cx="622788" cy="1478316"/>
            </a:xfrm>
            <a:custGeom>
              <a:avLst/>
              <a:gdLst/>
              <a:ahLst/>
              <a:cxnLst/>
              <a:rect l="l" t="t" r="r" b="b"/>
              <a:pathLst>
                <a:path w="622300" h="1478914">
                  <a:moveTo>
                    <a:pt x="58384" y="1336174"/>
                  </a:moveTo>
                  <a:lnTo>
                    <a:pt x="32535" y="1346263"/>
                  </a:lnTo>
                  <a:lnTo>
                    <a:pt x="12354" y="1365305"/>
                  </a:lnTo>
                  <a:lnTo>
                    <a:pt x="627" y="1391539"/>
                  </a:lnTo>
                  <a:lnTo>
                    <a:pt x="0" y="1420268"/>
                  </a:lnTo>
                  <a:lnTo>
                    <a:pt x="10088" y="1446117"/>
                  </a:lnTo>
                  <a:lnTo>
                    <a:pt x="29130" y="1466298"/>
                  </a:lnTo>
                  <a:lnTo>
                    <a:pt x="55364" y="1478026"/>
                  </a:lnTo>
                  <a:lnTo>
                    <a:pt x="84093" y="1478653"/>
                  </a:lnTo>
                  <a:lnTo>
                    <a:pt x="109942" y="1468564"/>
                  </a:lnTo>
                  <a:lnTo>
                    <a:pt x="130123" y="1449522"/>
                  </a:lnTo>
                  <a:lnTo>
                    <a:pt x="141851" y="1423289"/>
                  </a:lnTo>
                  <a:lnTo>
                    <a:pt x="142128" y="1410589"/>
                  </a:lnTo>
                  <a:lnTo>
                    <a:pt x="85336" y="1410589"/>
                  </a:lnTo>
                  <a:lnTo>
                    <a:pt x="57142" y="1404239"/>
                  </a:lnTo>
                  <a:lnTo>
                    <a:pt x="72392" y="1336480"/>
                  </a:lnTo>
                  <a:lnTo>
                    <a:pt x="58384" y="1336174"/>
                  </a:lnTo>
                  <a:close/>
                </a:path>
                <a:path w="622300" h="1478914">
                  <a:moveTo>
                    <a:pt x="72392" y="1336480"/>
                  </a:moveTo>
                  <a:lnTo>
                    <a:pt x="57142" y="1404239"/>
                  </a:lnTo>
                  <a:lnTo>
                    <a:pt x="85336" y="1410589"/>
                  </a:lnTo>
                  <a:lnTo>
                    <a:pt x="100588" y="1342825"/>
                  </a:lnTo>
                  <a:lnTo>
                    <a:pt x="87114" y="1336802"/>
                  </a:lnTo>
                  <a:lnTo>
                    <a:pt x="72392" y="1336480"/>
                  </a:lnTo>
                  <a:close/>
                </a:path>
                <a:path w="622300" h="1478914">
                  <a:moveTo>
                    <a:pt x="100588" y="1342825"/>
                  </a:moveTo>
                  <a:lnTo>
                    <a:pt x="85336" y="1410589"/>
                  </a:lnTo>
                  <a:lnTo>
                    <a:pt x="142128" y="1410589"/>
                  </a:lnTo>
                  <a:lnTo>
                    <a:pt x="142478" y="1394559"/>
                  </a:lnTo>
                  <a:lnTo>
                    <a:pt x="132389" y="1368710"/>
                  </a:lnTo>
                  <a:lnTo>
                    <a:pt x="113347" y="1348529"/>
                  </a:lnTo>
                  <a:lnTo>
                    <a:pt x="100588" y="1342825"/>
                  </a:lnTo>
                  <a:close/>
                </a:path>
                <a:path w="622300" h="1478914">
                  <a:moveTo>
                    <a:pt x="480305" y="57912"/>
                  </a:moveTo>
                  <a:lnTo>
                    <a:pt x="360164" y="57912"/>
                  </a:lnTo>
                  <a:lnTo>
                    <a:pt x="72392" y="1336480"/>
                  </a:lnTo>
                  <a:lnTo>
                    <a:pt x="87114" y="1336802"/>
                  </a:lnTo>
                  <a:lnTo>
                    <a:pt x="100588" y="1342825"/>
                  </a:lnTo>
                  <a:lnTo>
                    <a:pt x="383274" y="86868"/>
                  </a:lnTo>
                  <a:lnTo>
                    <a:pt x="371721" y="86868"/>
                  </a:lnTo>
                  <a:lnTo>
                    <a:pt x="385818" y="75565"/>
                  </a:lnTo>
                  <a:lnTo>
                    <a:pt x="478025" y="75565"/>
                  </a:lnTo>
                  <a:lnTo>
                    <a:pt x="477385" y="72390"/>
                  </a:lnTo>
                  <a:lnTo>
                    <a:pt x="480305" y="57912"/>
                  </a:lnTo>
                  <a:close/>
                </a:path>
                <a:path w="622300" h="1478914">
                  <a:moveTo>
                    <a:pt x="549775" y="0"/>
                  </a:moveTo>
                  <a:lnTo>
                    <a:pt x="521587" y="5685"/>
                  </a:lnTo>
                  <a:lnTo>
                    <a:pt x="498578" y="21193"/>
                  </a:lnTo>
                  <a:lnTo>
                    <a:pt x="483070" y="44201"/>
                  </a:lnTo>
                  <a:lnTo>
                    <a:pt x="477385" y="72390"/>
                  </a:lnTo>
                  <a:lnTo>
                    <a:pt x="483070" y="100578"/>
                  </a:lnTo>
                  <a:lnTo>
                    <a:pt x="498578" y="123586"/>
                  </a:lnTo>
                  <a:lnTo>
                    <a:pt x="521587" y="139094"/>
                  </a:lnTo>
                  <a:lnTo>
                    <a:pt x="549775" y="144780"/>
                  </a:lnTo>
                  <a:lnTo>
                    <a:pt x="577963" y="139094"/>
                  </a:lnTo>
                  <a:lnTo>
                    <a:pt x="600971" y="123586"/>
                  </a:lnTo>
                  <a:lnTo>
                    <a:pt x="616479" y="100578"/>
                  </a:lnTo>
                  <a:lnTo>
                    <a:pt x="619245" y="86868"/>
                  </a:lnTo>
                  <a:lnTo>
                    <a:pt x="549775" y="86868"/>
                  </a:lnTo>
                  <a:lnTo>
                    <a:pt x="549775" y="57912"/>
                  </a:lnTo>
                  <a:lnTo>
                    <a:pt x="619245" y="57912"/>
                  </a:lnTo>
                  <a:lnTo>
                    <a:pt x="616479" y="44201"/>
                  </a:lnTo>
                  <a:lnTo>
                    <a:pt x="600971" y="21193"/>
                  </a:lnTo>
                  <a:lnTo>
                    <a:pt x="577963" y="5685"/>
                  </a:lnTo>
                  <a:lnTo>
                    <a:pt x="549775" y="0"/>
                  </a:lnTo>
                  <a:close/>
                </a:path>
                <a:path w="622300" h="1478914">
                  <a:moveTo>
                    <a:pt x="385818" y="75565"/>
                  </a:moveTo>
                  <a:lnTo>
                    <a:pt x="371721" y="86868"/>
                  </a:lnTo>
                  <a:lnTo>
                    <a:pt x="383274" y="86868"/>
                  </a:lnTo>
                  <a:lnTo>
                    <a:pt x="385818" y="75565"/>
                  </a:lnTo>
                  <a:close/>
                </a:path>
                <a:path w="622300" h="1478914">
                  <a:moveTo>
                    <a:pt x="478025" y="75565"/>
                  </a:moveTo>
                  <a:lnTo>
                    <a:pt x="385818" y="75565"/>
                  </a:lnTo>
                  <a:lnTo>
                    <a:pt x="383274" y="86868"/>
                  </a:lnTo>
                  <a:lnTo>
                    <a:pt x="480305" y="86868"/>
                  </a:lnTo>
                  <a:lnTo>
                    <a:pt x="478025" y="75565"/>
                  </a:lnTo>
                  <a:close/>
                </a:path>
                <a:path w="622300" h="1478914">
                  <a:moveTo>
                    <a:pt x="619245" y="57912"/>
                  </a:moveTo>
                  <a:lnTo>
                    <a:pt x="549775" y="57912"/>
                  </a:lnTo>
                  <a:lnTo>
                    <a:pt x="549775" y="86868"/>
                  </a:lnTo>
                  <a:lnTo>
                    <a:pt x="619245" y="86868"/>
                  </a:lnTo>
                  <a:lnTo>
                    <a:pt x="622165" y="72390"/>
                  </a:lnTo>
                  <a:lnTo>
                    <a:pt x="619245" y="57912"/>
                  </a:lnTo>
                  <a:close/>
                </a:path>
              </a:pathLst>
            </a:custGeom>
            <a:solidFill>
              <a:srgbClr val="90C220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0D5439A9-8259-40FF-AB90-9F85BC9F4168}"/>
                </a:ext>
              </a:extLst>
            </p:cNvPr>
            <p:cNvSpPr/>
            <p:nvPr/>
          </p:nvSpPr>
          <p:spPr>
            <a:xfrm>
              <a:off x="4677508" y="3110956"/>
              <a:ext cx="580292" cy="1201407"/>
            </a:xfrm>
            <a:custGeom>
              <a:avLst/>
              <a:gdLst/>
              <a:ahLst/>
              <a:cxnLst/>
              <a:rect l="l" t="t" r="r" b="b"/>
              <a:pathLst>
                <a:path w="580389" h="1202054">
                  <a:moveTo>
                    <a:pt x="61106" y="1058412"/>
                  </a:moveTo>
                  <a:lnTo>
                    <a:pt x="34932" y="1067665"/>
                  </a:lnTo>
                  <a:lnTo>
                    <a:pt x="14140" y="1086054"/>
                  </a:lnTo>
                  <a:lnTo>
                    <a:pt x="1563" y="1111910"/>
                  </a:lnTo>
                  <a:lnTo>
                    <a:pt x="0" y="1140617"/>
                  </a:lnTo>
                  <a:lnTo>
                    <a:pt x="9247" y="1166780"/>
                  </a:lnTo>
                  <a:lnTo>
                    <a:pt x="27638" y="1187562"/>
                  </a:lnTo>
                  <a:lnTo>
                    <a:pt x="53506" y="1200124"/>
                  </a:lnTo>
                  <a:lnTo>
                    <a:pt x="82228" y="1201677"/>
                  </a:lnTo>
                  <a:lnTo>
                    <a:pt x="108402" y="1192422"/>
                  </a:lnTo>
                  <a:lnTo>
                    <a:pt x="129194" y="1174032"/>
                  </a:lnTo>
                  <a:lnTo>
                    <a:pt x="141771" y="1148181"/>
                  </a:lnTo>
                  <a:lnTo>
                    <a:pt x="142562" y="1133665"/>
                  </a:lnTo>
                  <a:lnTo>
                    <a:pt x="85637" y="1133665"/>
                  </a:lnTo>
                  <a:lnTo>
                    <a:pt x="57697" y="1126413"/>
                  </a:lnTo>
                  <a:lnTo>
                    <a:pt x="75097" y="1059169"/>
                  </a:lnTo>
                  <a:lnTo>
                    <a:pt x="61106" y="1058412"/>
                  </a:lnTo>
                  <a:close/>
                </a:path>
                <a:path w="580389" h="1202054">
                  <a:moveTo>
                    <a:pt x="75097" y="1059169"/>
                  </a:moveTo>
                  <a:lnTo>
                    <a:pt x="57697" y="1126413"/>
                  </a:lnTo>
                  <a:lnTo>
                    <a:pt x="85637" y="1133665"/>
                  </a:lnTo>
                  <a:lnTo>
                    <a:pt x="103048" y="1066386"/>
                  </a:lnTo>
                  <a:lnTo>
                    <a:pt x="89828" y="1059967"/>
                  </a:lnTo>
                  <a:lnTo>
                    <a:pt x="75097" y="1059169"/>
                  </a:lnTo>
                  <a:close/>
                </a:path>
                <a:path w="580389" h="1202054">
                  <a:moveTo>
                    <a:pt x="103048" y="1066386"/>
                  </a:moveTo>
                  <a:lnTo>
                    <a:pt x="85637" y="1133665"/>
                  </a:lnTo>
                  <a:lnTo>
                    <a:pt x="142562" y="1133665"/>
                  </a:lnTo>
                  <a:lnTo>
                    <a:pt x="143335" y="1119474"/>
                  </a:lnTo>
                  <a:lnTo>
                    <a:pt x="134088" y="1093311"/>
                  </a:lnTo>
                  <a:lnTo>
                    <a:pt x="115697" y="1072529"/>
                  </a:lnTo>
                  <a:lnTo>
                    <a:pt x="103048" y="1066386"/>
                  </a:lnTo>
                  <a:close/>
                </a:path>
                <a:path w="580389" h="1202054">
                  <a:moveTo>
                    <a:pt x="438061" y="57912"/>
                  </a:moveTo>
                  <a:lnTo>
                    <a:pt x="334176" y="57912"/>
                  </a:lnTo>
                  <a:lnTo>
                    <a:pt x="75097" y="1059169"/>
                  </a:lnTo>
                  <a:lnTo>
                    <a:pt x="89828" y="1059967"/>
                  </a:lnTo>
                  <a:lnTo>
                    <a:pt x="103048" y="1066386"/>
                  </a:lnTo>
                  <a:lnTo>
                    <a:pt x="356529" y="86868"/>
                  </a:lnTo>
                  <a:lnTo>
                    <a:pt x="345352" y="86868"/>
                  </a:lnTo>
                  <a:lnTo>
                    <a:pt x="359322" y="76073"/>
                  </a:lnTo>
                  <a:lnTo>
                    <a:pt x="435884" y="76073"/>
                  </a:lnTo>
                  <a:lnTo>
                    <a:pt x="435141" y="72390"/>
                  </a:lnTo>
                  <a:lnTo>
                    <a:pt x="438061" y="57912"/>
                  </a:lnTo>
                  <a:close/>
                </a:path>
                <a:path w="580389" h="1202054">
                  <a:moveTo>
                    <a:pt x="507531" y="0"/>
                  </a:moveTo>
                  <a:lnTo>
                    <a:pt x="479343" y="5685"/>
                  </a:lnTo>
                  <a:lnTo>
                    <a:pt x="456334" y="21193"/>
                  </a:lnTo>
                  <a:lnTo>
                    <a:pt x="440826" y="44201"/>
                  </a:lnTo>
                  <a:lnTo>
                    <a:pt x="435141" y="72390"/>
                  </a:lnTo>
                  <a:lnTo>
                    <a:pt x="440826" y="100578"/>
                  </a:lnTo>
                  <a:lnTo>
                    <a:pt x="456334" y="123586"/>
                  </a:lnTo>
                  <a:lnTo>
                    <a:pt x="479343" y="139094"/>
                  </a:lnTo>
                  <a:lnTo>
                    <a:pt x="507531" y="144780"/>
                  </a:lnTo>
                  <a:lnTo>
                    <a:pt x="535719" y="139094"/>
                  </a:lnTo>
                  <a:lnTo>
                    <a:pt x="558728" y="123586"/>
                  </a:lnTo>
                  <a:lnTo>
                    <a:pt x="574236" y="100578"/>
                  </a:lnTo>
                  <a:lnTo>
                    <a:pt x="577001" y="86868"/>
                  </a:lnTo>
                  <a:lnTo>
                    <a:pt x="507531" y="86868"/>
                  </a:lnTo>
                  <a:lnTo>
                    <a:pt x="507531" y="57912"/>
                  </a:lnTo>
                  <a:lnTo>
                    <a:pt x="577001" y="57912"/>
                  </a:lnTo>
                  <a:lnTo>
                    <a:pt x="574236" y="44201"/>
                  </a:lnTo>
                  <a:lnTo>
                    <a:pt x="558728" y="21193"/>
                  </a:lnTo>
                  <a:lnTo>
                    <a:pt x="535719" y="5685"/>
                  </a:lnTo>
                  <a:lnTo>
                    <a:pt x="507531" y="0"/>
                  </a:lnTo>
                  <a:close/>
                </a:path>
                <a:path w="580389" h="1202054">
                  <a:moveTo>
                    <a:pt x="359322" y="76073"/>
                  </a:moveTo>
                  <a:lnTo>
                    <a:pt x="345352" y="86868"/>
                  </a:lnTo>
                  <a:lnTo>
                    <a:pt x="356529" y="86868"/>
                  </a:lnTo>
                  <a:lnTo>
                    <a:pt x="359322" y="76073"/>
                  </a:lnTo>
                  <a:close/>
                </a:path>
                <a:path w="580389" h="1202054">
                  <a:moveTo>
                    <a:pt x="435884" y="76073"/>
                  </a:moveTo>
                  <a:lnTo>
                    <a:pt x="359322" y="76073"/>
                  </a:lnTo>
                  <a:lnTo>
                    <a:pt x="356529" y="86868"/>
                  </a:lnTo>
                  <a:lnTo>
                    <a:pt x="438061" y="86868"/>
                  </a:lnTo>
                  <a:lnTo>
                    <a:pt x="435884" y="76073"/>
                  </a:lnTo>
                  <a:close/>
                </a:path>
                <a:path w="580389" h="1202054">
                  <a:moveTo>
                    <a:pt x="577001" y="57912"/>
                  </a:moveTo>
                  <a:lnTo>
                    <a:pt x="507531" y="57912"/>
                  </a:lnTo>
                  <a:lnTo>
                    <a:pt x="507531" y="86868"/>
                  </a:lnTo>
                  <a:lnTo>
                    <a:pt x="577001" y="86868"/>
                  </a:lnTo>
                  <a:lnTo>
                    <a:pt x="579921" y="72390"/>
                  </a:lnTo>
                  <a:lnTo>
                    <a:pt x="577001" y="57912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E73BC838-198D-43F5-BF56-04D7A3841A7D}"/>
                </a:ext>
              </a:extLst>
            </p:cNvPr>
            <p:cNvSpPr/>
            <p:nvPr/>
          </p:nvSpPr>
          <p:spPr>
            <a:xfrm>
              <a:off x="6343650" y="4063291"/>
              <a:ext cx="310662" cy="631472"/>
            </a:xfrm>
            <a:custGeom>
              <a:avLst/>
              <a:gdLst/>
              <a:ahLst/>
              <a:cxnLst/>
              <a:rect l="l" t="t" r="r" b="b"/>
              <a:pathLst>
                <a:path w="311150" h="632460">
                  <a:moveTo>
                    <a:pt x="209134" y="550798"/>
                  </a:moveTo>
                  <a:lnTo>
                    <a:pt x="42894" y="550798"/>
                  </a:lnTo>
                  <a:lnTo>
                    <a:pt x="43783" y="550824"/>
                  </a:lnTo>
                  <a:lnTo>
                    <a:pt x="45307" y="551230"/>
                  </a:lnTo>
                  <a:lnTo>
                    <a:pt x="80232" y="556640"/>
                  </a:lnTo>
                  <a:lnTo>
                    <a:pt x="85101" y="572619"/>
                  </a:lnTo>
                  <a:lnTo>
                    <a:pt x="90995" y="589573"/>
                  </a:lnTo>
                  <a:lnTo>
                    <a:pt x="111748" y="623499"/>
                  </a:lnTo>
                  <a:lnTo>
                    <a:pt x="132429" y="632459"/>
                  </a:lnTo>
                  <a:lnTo>
                    <a:pt x="141573" y="628459"/>
                  </a:lnTo>
                  <a:lnTo>
                    <a:pt x="143859" y="626490"/>
                  </a:lnTo>
                  <a:lnTo>
                    <a:pt x="142716" y="614641"/>
                  </a:lnTo>
                  <a:lnTo>
                    <a:pt x="140783" y="608444"/>
                  </a:lnTo>
                  <a:lnTo>
                    <a:pt x="135540" y="597258"/>
                  </a:lnTo>
                  <a:lnTo>
                    <a:pt x="128964" y="584077"/>
                  </a:lnTo>
                  <a:lnTo>
                    <a:pt x="123031" y="571893"/>
                  </a:lnTo>
                  <a:lnTo>
                    <a:pt x="122904" y="566686"/>
                  </a:lnTo>
                  <a:lnTo>
                    <a:pt x="122142" y="562990"/>
                  </a:lnTo>
                  <a:lnTo>
                    <a:pt x="122777" y="556247"/>
                  </a:lnTo>
                  <a:lnTo>
                    <a:pt x="145214" y="556247"/>
                  </a:lnTo>
                  <a:lnTo>
                    <a:pt x="147208" y="556104"/>
                  </a:lnTo>
                  <a:lnTo>
                    <a:pt x="154654" y="553885"/>
                  </a:lnTo>
                  <a:lnTo>
                    <a:pt x="212325" y="553885"/>
                  </a:lnTo>
                  <a:lnTo>
                    <a:pt x="211762" y="552864"/>
                  </a:lnTo>
                  <a:lnTo>
                    <a:pt x="209134" y="550798"/>
                  </a:lnTo>
                  <a:close/>
                </a:path>
                <a:path w="311150" h="632460">
                  <a:moveTo>
                    <a:pt x="212325" y="553885"/>
                  </a:moveTo>
                  <a:lnTo>
                    <a:pt x="154654" y="553885"/>
                  </a:lnTo>
                  <a:lnTo>
                    <a:pt x="162061" y="557427"/>
                  </a:lnTo>
                  <a:lnTo>
                    <a:pt x="168576" y="560660"/>
                  </a:lnTo>
                  <a:lnTo>
                    <a:pt x="182975" y="568007"/>
                  </a:lnTo>
                  <a:lnTo>
                    <a:pt x="190976" y="571030"/>
                  </a:lnTo>
                  <a:lnTo>
                    <a:pt x="194913" y="569747"/>
                  </a:lnTo>
                  <a:lnTo>
                    <a:pt x="211296" y="569290"/>
                  </a:lnTo>
                  <a:lnTo>
                    <a:pt x="214217" y="564019"/>
                  </a:lnTo>
                  <a:lnTo>
                    <a:pt x="214725" y="558241"/>
                  </a:lnTo>
                  <a:lnTo>
                    <a:pt x="212325" y="553885"/>
                  </a:lnTo>
                  <a:close/>
                </a:path>
                <a:path w="311150" h="632460">
                  <a:moveTo>
                    <a:pt x="145214" y="556247"/>
                  </a:moveTo>
                  <a:lnTo>
                    <a:pt x="122777" y="556247"/>
                  </a:lnTo>
                  <a:lnTo>
                    <a:pt x="139096" y="556685"/>
                  </a:lnTo>
                  <a:lnTo>
                    <a:pt x="145214" y="556247"/>
                  </a:lnTo>
                  <a:close/>
                </a:path>
                <a:path w="311150" h="632460">
                  <a:moveTo>
                    <a:pt x="205546" y="547979"/>
                  </a:moveTo>
                  <a:lnTo>
                    <a:pt x="32226" y="547979"/>
                  </a:lnTo>
                  <a:lnTo>
                    <a:pt x="34004" y="550341"/>
                  </a:lnTo>
                  <a:lnTo>
                    <a:pt x="34131" y="552703"/>
                  </a:lnTo>
                  <a:lnTo>
                    <a:pt x="36798" y="554050"/>
                  </a:lnTo>
                  <a:lnTo>
                    <a:pt x="40100" y="554139"/>
                  </a:lnTo>
                  <a:lnTo>
                    <a:pt x="41243" y="553719"/>
                  </a:lnTo>
                  <a:lnTo>
                    <a:pt x="43275" y="553542"/>
                  </a:lnTo>
                  <a:lnTo>
                    <a:pt x="43529" y="551891"/>
                  </a:lnTo>
                  <a:lnTo>
                    <a:pt x="42894" y="550798"/>
                  </a:lnTo>
                  <a:lnTo>
                    <a:pt x="209134" y="550798"/>
                  </a:lnTo>
                  <a:lnTo>
                    <a:pt x="205546" y="547979"/>
                  </a:lnTo>
                  <a:close/>
                </a:path>
                <a:path w="311150" h="632460">
                  <a:moveTo>
                    <a:pt x="103854" y="100952"/>
                  </a:moveTo>
                  <a:lnTo>
                    <a:pt x="103346" y="104025"/>
                  </a:lnTo>
                  <a:lnTo>
                    <a:pt x="100044" y="109372"/>
                  </a:lnTo>
                  <a:lnTo>
                    <a:pt x="94075" y="115531"/>
                  </a:lnTo>
                  <a:lnTo>
                    <a:pt x="88995" y="118783"/>
                  </a:lnTo>
                  <a:lnTo>
                    <a:pt x="75479" y="129399"/>
                  </a:lnTo>
                  <a:lnTo>
                    <a:pt x="53641" y="148280"/>
                  </a:lnTo>
                  <a:lnTo>
                    <a:pt x="33256" y="167287"/>
                  </a:lnTo>
                  <a:lnTo>
                    <a:pt x="24098" y="178282"/>
                  </a:lnTo>
                  <a:lnTo>
                    <a:pt x="27184" y="240664"/>
                  </a:lnTo>
                  <a:lnTo>
                    <a:pt x="27295" y="246016"/>
                  </a:lnTo>
                  <a:lnTo>
                    <a:pt x="26765" y="251002"/>
                  </a:lnTo>
                  <a:lnTo>
                    <a:pt x="25368" y="260781"/>
                  </a:lnTo>
                  <a:lnTo>
                    <a:pt x="26257" y="266763"/>
                  </a:lnTo>
                  <a:lnTo>
                    <a:pt x="39465" y="317601"/>
                  </a:lnTo>
                  <a:lnTo>
                    <a:pt x="39084" y="321970"/>
                  </a:lnTo>
                  <a:lnTo>
                    <a:pt x="37052" y="325069"/>
                  </a:lnTo>
                  <a:lnTo>
                    <a:pt x="38068" y="328929"/>
                  </a:lnTo>
                  <a:lnTo>
                    <a:pt x="42816" y="349144"/>
                  </a:lnTo>
                  <a:lnTo>
                    <a:pt x="47005" y="369241"/>
                  </a:lnTo>
                  <a:lnTo>
                    <a:pt x="50980" y="389292"/>
                  </a:lnTo>
                  <a:lnTo>
                    <a:pt x="55086" y="409371"/>
                  </a:lnTo>
                  <a:lnTo>
                    <a:pt x="54832" y="416877"/>
                  </a:lnTo>
                  <a:lnTo>
                    <a:pt x="55213" y="417029"/>
                  </a:lnTo>
                  <a:lnTo>
                    <a:pt x="59785" y="420484"/>
                  </a:lnTo>
                  <a:lnTo>
                    <a:pt x="59785" y="425894"/>
                  </a:lnTo>
                  <a:lnTo>
                    <a:pt x="62325" y="429018"/>
                  </a:lnTo>
                  <a:lnTo>
                    <a:pt x="59277" y="431393"/>
                  </a:lnTo>
                  <a:lnTo>
                    <a:pt x="51403" y="432333"/>
                  </a:lnTo>
                  <a:lnTo>
                    <a:pt x="46519" y="441477"/>
                  </a:lnTo>
                  <a:lnTo>
                    <a:pt x="44291" y="444880"/>
                  </a:lnTo>
                  <a:lnTo>
                    <a:pt x="3521" y="444880"/>
                  </a:lnTo>
                  <a:lnTo>
                    <a:pt x="992" y="454051"/>
                  </a:lnTo>
                  <a:lnTo>
                    <a:pt x="0" y="477446"/>
                  </a:lnTo>
                  <a:lnTo>
                    <a:pt x="293" y="506590"/>
                  </a:lnTo>
                  <a:lnTo>
                    <a:pt x="1492" y="533476"/>
                  </a:lnTo>
                  <a:lnTo>
                    <a:pt x="4972" y="537599"/>
                  </a:lnTo>
                  <a:lnTo>
                    <a:pt x="11239" y="543575"/>
                  </a:lnTo>
                  <a:lnTo>
                    <a:pt x="20316" y="548128"/>
                  </a:lnTo>
                  <a:lnTo>
                    <a:pt x="32226" y="547979"/>
                  </a:lnTo>
                  <a:lnTo>
                    <a:pt x="205546" y="547979"/>
                  </a:lnTo>
                  <a:lnTo>
                    <a:pt x="203501" y="546373"/>
                  </a:lnTo>
                  <a:lnTo>
                    <a:pt x="191740" y="539738"/>
                  </a:lnTo>
                  <a:lnTo>
                    <a:pt x="178276" y="533933"/>
                  </a:lnTo>
                  <a:lnTo>
                    <a:pt x="173577" y="530847"/>
                  </a:lnTo>
                  <a:lnTo>
                    <a:pt x="168370" y="519658"/>
                  </a:lnTo>
                  <a:lnTo>
                    <a:pt x="173958" y="515048"/>
                  </a:lnTo>
                  <a:lnTo>
                    <a:pt x="178383" y="493314"/>
                  </a:lnTo>
                  <a:lnTo>
                    <a:pt x="184118" y="460935"/>
                  </a:lnTo>
                  <a:lnTo>
                    <a:pt x="186172" y="447395"/>
                  </a:lnTo>
                  <a:lnTo>
                    <a:pt x="70961" y="447395"/>
                  </a:lnTo>
                  <a:lnTo>
                    <a:pt x="51911" y="446125"/>
                  </a:lnTo>
                  <a:lnTo>
                    <a:pt x="53249" y="444880"/>
                  </a:lnTo>
                  <a:lnTo>
                    <a:pt x="44291" y="444880"/>
                  </a:lnTo>
                  <a:lnTo>
                    <a:pt x="3651" y="444411"/>
                  </a:lnTo>
                  <a:lnTo>
                    <a:pt x="53754" y="444411"/>
                  </a:lnTo>
                  <a:lnTo>
                    <a:pt x="54451" y="443763"/>
                  </a:lnTo>
                  <a:lnTo>
                    <a:pt x="54959" y="439877"/>
                  </a:lnTo>
                  <a:lnTo>
                    <a:pt x="59531" y="439026"/>
                  </a:lnTo>
                  <a:lnTo>
                    <a:pt x="187442" y="439026"/>
                  </a:lnTo>
                  <a:lnTo>
                    <a:pt x="189853" y="423138"/>
                  </a:lnTo>
                  <a:lnTo>
                    <a:pt x="194278" y="385152"/>
                  </a:lnTo>
                  <a:lnTo>
                    <a:pt x="194786" y="377050"/>
                  </a:lnTo>
                  <a:lnTo>
                    <a:pt x="203295" y="367436"/>
                  </a:lnTo>
                  <a:lnTo>
                    <a:pt x="202787" y="363893"/>
                  </a:lnTo>
                  <a:lnTo>
                    <a:pt x="194024" y="310883"/>
                  </a:lnTo>
                  <a:lnTo>
                    <a:pt x="223488" y="297230"/>
                  </a:lnTo>
                  <a:lnTo>
                    <a:pt x="266922" y="278676"/>
                  </a:lnTo>
                  <a:lnTo>
                    <a:pt x="267430" y="278383"/>
                  </a:lnTo>
                  <a:lnTo>
                    <a:pt x="267811" y="278383"/>
                  </a:lnTo>
                  <a:lnTo>
                    <a:pt x="267811" y="272567"/>
                  </a:lnTo>
                  <a:lnTo>
                    <a:pt x="298901" y="272567"/>
                  </a:lnTo>
                  <a:lnTo>
                    <a:pt x="302799" y="270678"/>
                  </a:lnTo>
                  <a:lnTo>
                    <a:pt x="307432" y="265734"/>
                  </a:lnTo>
                  <a:lnTo>
                    <a:pt x="181324" y="265734"/>
                  </a:lnTo>
                  <a:lnTo>
                    <a:pt x="176752" y="258127"/>
                  </a:lnTo>
                  <a:lnTo>
                    <a:pt x="168186" y="201968"/>
                  </a:lnTo>
                  <a:lnTo>
                    <a:pt x="163340" y="185673"/>
                  </a:lnTo>
                  <a:lnTo>
                    <a:pt x="143478" y="185673"/>
                  </a:lnTo>
                  <a:lnTo>
                    <a:pt x="133466" y="167287"/>
                  </a:lnTo>
                  <a:lnTo>
                    <a:pt x="124047" y="149309"/>
                  </a:lnTo>
                  <a:lnTo>
                    <a:pt x="114045" y="130940"/>
                  </a:lnTo>
                  <a:lnTo>
                    <a:pt x="102711" y="112191"/>
                  </a:lnTo>
                  <a:lnTo>
                    <a:pt x="103727" y="109639"/>
                  </a:lnTo>
                  <a:lnTo>
                    <a:pt x="103854" y="100952"/>
                  </a:lnTo>
                  <a:close/>
                </a:path>
                <a:path w="311150" h="632460">
                  <a:moveTo>
                    <a:pt x="187376" y="439458"/>
                  </a:moveTo>
                  <a:lnTo>
                    <a:pt x="63849" y="439458"/>
                  </a:lnTo>
                  <a:lnTo>
                    <a:pt x="65881" y="440042"/>
                  </a:lnTo>
                  <a:lnTo>
                    <a:pt x="69945" y="441477"/>
                  </a:lnTo>
                  <a:lnTo>
                    <a:pt x="69310" y="444944"/>
                  </a:lnTo>
                  <a:lnTo>
                    <a:pt x="70961" y="447395"/>
                  </a:lnTo>
                  <a:lnTo>
                    <a:pt x="186172" y="447395"/>
                  </a:lnTo>
                  <a:lnTo>
                    <a:pt x="187376" y="439458"/>
                  </a:lnTo>
                  <a:close/>
                </a:path>
                <a:path w="311150" h="632460">
                  <a:moveTo>
                    <a:pt x="187442" y="439026"/>
                  </a:moveTo>
                  <a:lnTo>
                    <a:pt x="59531" y="439026"/>
                  </a:lnTo>
                  <a:lnTo>
                    <a:pt x="63595" y="439623"/>
                  </a:lnTo>
                  <a:lnTo>
                    <a:pt x="63849" y="439458"/>
                  </a:lnTo>
                  <a:lnTo>
                    <a:pt x="187376" y="439458"/>
                  </a:lnTo>
                  <a:lnTo>
                    <a:pt x="187442" y="439026"/>
                  </a:lnTo>
                  <a:close/>
                </a:path>
                <a:path w="311150" h="632460">
                  <a:moveTo>
                    <a:pt x="298901" y="272567"/>
                  </a:moveTo>
                  <a:lnTo>
                    <a:pt x="267811" y="272567"/>
                  </a:lnTo>
                  <a:lnTo>
                    <a:pt x="272129" y="275170"/>
                  </a:lnTo>
                  <a:lnTo>
                    <a:pt x="277463" y="276478"/>
                  </a:lnTo>
                  <a:lnTo>
                    <a:pt x="283305" y="276478"/>
                  </a:lnTo>
                  <a:lnTo>
                    <a:pt x="294040" y="274922"/>
                  </a:lnTo>
                  <a:lnTo>
                    <a:pt x="298901" y="272567"/>
                  </a:lnTo>
                  <a:close/>
                </a:path>
                <a:path w="311150" h="632460">
                  <a:moveTo>
                    <a:pt x="186084" y="117513"/>
                  </a:moveTo>
                  <a:lnTo>
                    <a:pt x="161766" y="117513"/>
                  </a:lnTo>
                  <a:lnTo>
                    <a:pt x="159988" y="134238"/>
                  </a:lnTo>
                  <a:lnTo>
                    <a:pt x="165846" y="152316"/>
                  </a:lnTo>
                  <a:lnTo>
                    <a:pt x="171703" y="172272"/>
                  </a:lnTo>
                  <a:lnTo>
                    <a:pt x="176275" y="190185"/>
                  </a:lnTo>
                  <a:lnTo>
                    <a:pt x="178276" y="202133"/>
                  </a:lnTo>
                  <a:lnTo>
                    <a:pt x="181324" y="265734"/>
                  </a:lnTo>
                  <a:lnTo>
                    <a:pt x="307432" y="265734"/>
                  </a:lnTo>
                  <a:lnTo>
                    <a:pt x="308701" y="264381"/>
                  </a:lnTo>
                  <a:lnTo>
                    <a:pt x="310864" y="256666"/>
                  </a:lnTo>
                  <a:lnTo>
                    <a:pt x="309981" y="253517"/>
                  </a:lnTo>
                  <a:lnTo>
                    <a:pt x="204184" y="253517"/>
                  </a:lnTo>
                  <a:lnTo>
                    <a:pt x="204184" y="201968"/>
                  </a:lnTo>
                  <a:lnTo>
                    <a:pt x="203676" y="200291"/>
                  </a:lnTo>
                  <a:lnTo>
                    <a:pt x="203041" y="198767"/>
                  </a:lnTo>
                  <a:lnTo>
                    <a:pt x="201771" y="197650"/>
                  </a:lnTo>
                  <a:lnTo>
                    <a:pt x="202660" y="192938"/>
                  </a:lnTo>
                  <a:lnTo>
                    <a:pt x="204565" y="187731"/>
                  </a:lnTo>
                  <a:lnTo>
                    <a:pt x="199866" y="182003"/>
                  </a:lnTo>
                  <a:lnTo>
                    <a:pt x="201493" y="171589"/>
                  </a:lnTo>
                  <a:lnTo>
                    <a:pt x="200405" y="157495"/>
                  </a:lnTo>
                  <a:lnTo>
                    <a:pt x="198223" y="141930"/>
                  </a:lnTo>
                  <a:lnTo>
                    <a:pt x="196564" y="127101"/>
                  </a:lnTo>
                  <a:lnTo>
                    <a:pt x="192097" y="120817"/>
                  </a:lnTo>
                  <a:lnTo>
                    <a:pt x="186084" y="117513"/>
                  </a:lnTo>
                  <a:close/>
                </a:path>
                <a:path w="311150" h="632460">
                  <a:moveTo>
                    <a:pt x="254603" y="241642"/>
                  </a:moveTo>
                  <a:lnTo>
                    <a:pt x="239527" y="246016"/>
                  </a:lnTo>
                  <a:lnTo>
                    <a:pt x="228012" y="249828"/>
                  </a:lnTo>
                  <a:lnTo>
                    <a:pt x="217187" y="252515"/>
                  </a:lnTo>
                  <a:lnTo>
                    <a:pt x="204184" y="253517"/>
                  </a:lnTo>
                  <a:lnTo>
                    <a:pt x="309981" y="253517"/>
                  </a:lnTo>
                  <a:lnTo>
                    <a:pt x="308701" y="248950"/>
                  </a:lnTo>
                  <a:lnTo>
                    <a:pt x="306543" y="246646"/>
                  </a:lnTo>
                  <a:lnTo>
                    <a:pt x="260191" y="246646"/>
                  </a:lnTo>
                  <a:lnTo>
                    <a:pt x="254603" y="241642"/>
                  </a:lnTo>
                  <a:close/>
                </a:path>
                <a:path w="311150" h="632460">
                  <a:moveTo>
                    <a:pt x="283305" y="236842"/>
                  </a:moveTo>
                  <a:lnTo>
                    <a:pt x="273399" y="236842"/>
                  </a:lnTo>
                  <a:lnTo>
                    <a:pt x="264636" y="240664"/>
                  </a:lnTo>
                  <a:lnTo>
                    <a:pt x="260191" y="246646"/>
                  </a:lnTo>
                  <a:lnTo>
                    <a:pt x="306543" y="246646"/>
                  </a:lnTo>
                  <a:lnTo>
                    <a:pt x="302799" y="242649"/>
                  </a:lnTo>
                  <a:lnTo>
                    <a:pt x="294040" y="238400"/>
                  </a:lnTo>
                  <a:lnTo>
                    <a:pt x="283305" y="236842"/>
                  </a:lnTo>
                  <a:close/>
                </a:path>
                <a:path w="311150" h="632460">
                  <a:moveTo>
                    <a:pt x="146907" y="0"/>
                  </a:moveTo>
                  <a:lnTo>
                    <a:pt x="103092" y="32156"/>
                  </a:lnTo>
                  <a:lnTo>
                    <a:pt x="102401" y="50649"/>
                  </a:lnTo>
                  <a:lnTo>
                    <a:pt x="102788" y="56277"/>
                  </a:lnTo>
                  <a:lnTo>
                    <a:pt x="103854" y="63398"/>
                  </a:lnTo>
                  <a:lnTo>
                    <a:pt x="93313" y="63474"/>
                  </a:lnTo>
                  <a:lnTo>
                    <a:pt x="99917" y="76301"/>
                  </a:lnTo>
                  <a:lnTo>
                    <a:pt x="102965" y="78752"/>
                  </a:lnTo>
                  <a:lnTo>
                    <a:pt x="103981" y="83680"/>
                  </a:lnTo>
                  <a:lnTo>
                    <a:pt x="105632" y="86702"/>
                  </a:lnTo>
                  <a:lnTo>
                    <a:pt x="105759" y="90487"/>
                  </a:lnTo>
                  <a:lnTo>
                    <a:pt x="103981" y="100622"/>
                  </a:lnTo>
                  <a:lnTo>
                    <a:pt x="113303" y="121307"/>
                  </a:lnTo>
                  <a:lnTo>
                    <a:pt x="125126" y="132634"/>
                  </a:lnTo>
                  <a:lnTo>
                    <a:pt x="136378" y="137371"/>
                  </a:lnTo>
                  <a:lnTo>
                    <a:pt x="143986" y="138290"/>
                  </a:lnTo>
                  <a:lnTo>
                    <a:pt x="145256" y="141249"/>
                  </a:lnTo>
                  <a:lnTo>
                    <a:pt x="143478" y="144208"/>
                  </a:lnTo>
                  <a:lnTo>
                    <a:pt x="143224" y="147154"/>
                  </a:lnTo>
                  <a:lnTo>
                    <a:pt x="146018" y="155778"/>
                  </a:lnTo>
                  <a:lnTo>
                    <a:pt x="143478" y="185673"/>
                  </a:lnTo>
                  <a:lnTo>
                    <a:pt x="163340" y="185673"/>
                  </a:lnTo>
                  <a:lnTo>
                    <a:pt x="159758" y="174231"/>
                  </a:lnTo>
                  <a:lnTo>
                    <a:pt x="156559" y="160554"/>
                  </a:lnTo>
                  <a:lnTo>
                    <a:pt x="154803" y="149309"/>
                  </a:lnTo>
                  <a:lnTo>
                    <a:pt x="154682" y="148280"/>
                  </a:lnTo>
                  <a:lnTo>
                    <a:pt x="154400" y="140068"/>
                  </a:lnTo>
                  <a:lnTo>
                    <a:pt x="150336" y="136016"/>
                  </a:lnTo>
                  <a:lnTo>
                    <a:pt x="153765" y="130098"/>
                  </a:lnTo>
                  <a:lnTo>
                    <a:pt x="158337" y="126720"/>
                  </a:lnTo>
                  <a:lnTo>
                    <a:pt x="157702" y="118783"/>
                  </a:lnTo>
                  <a:lnTo>
                    <a:pt x="159353" y="118440"/>
                  </a:lnTo>
                  <a:lnTo>
                    <a:pt x="160115" y="117855"/>
                  </a:lnTo>
                  <a:lnTo>
                    <a:pt x="161766" y="117513"/>
                  </a:lnTo>
                  <a:lnTo>
                    <a:pt x="186084" y="117513"/>
                  </a:lnTo>
                  <a:lnTo>
                    <a:pt x="183689" y="116197"/>
                  </a:lnTo>
                  <a:lnTo>
                    <a:pt x="173400" y="113383"/>
                  </a:lnTo>
                  <a:lnTo>
                    <a:pt x="163290" y="112521"/>
                  </a:lnTo>
                  <a:lnTo>
                    <a:pt x="165941" y="104353"/>
                  </a:lnTo>
                  <a:lnTo>
                    <a:pt x="170306" y="93097"/>
                  </a:lnTo>
                  <a:lnTo>
                    <a:pt x="174720" y="81335"/>
                  </a:lnTo>
                  <a:lnTo>
                    <a:pt x="177514" y="71653"/>
                  </a:lnTo>
                  <a:lnTo>
                    <a:pt x="179820" y="61361"/>
                  </a:lnTo>
                  <a:lnTo>
                    <a:pt x="182435" y="50649"/>
                  </a:lnTo>
                  <a:lnTo>
                    <a:pt x="184050" y="40158"/>
                  </a:lnTo>
                  <a:lnTo>
                    <a:pt x="183356" y="30530"/>
                  </a:lnTo>
                  <a:lnTo>
                    <a:pt x="181834" y="26129"/>
                  </a:lnTo>
                  <a:lnTo>
                    <a:pt x="177180" y="18526"/>
                  </a:lnTo>
                  <a:lnTo>
                    <a:pt x="168979" y="10117"/>
                  </a:lnTo>
                  <a:lnTo>
                    <a:pt x="156813" y="3301"/>
                  </a:lnTo>
                  <a:lnTo>
                    <a:pt x="151606" y="939"/>
                  </a:lnTo>
                  <a:lnTo>
                    <a:pt x="146907" y="0"/>
                  </a:lnTo>
                  <a:close/>
                </a:path>
              </a:pathLst>
            </a:custGeom>
            <a:solidFill>
              <a:srgbClr val="56687B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3EAC0099-0574-4F26-9271-E9CCAE125616}"/>
                </a:ext>
              </a:extLst>
            </p:cNvPr>
            <p:cNvSpPr/>
            <p:nvPr/>
          </p:nvSpPr>
          <p:spPr>
            <a:xfrm>
              <a:off x="6553200" y="4063291"/>
              <a:ext cx="348762" cy="293026"/>
            </a:xfrm>
            <a:custGeom>
              <a:avLst/>
              <a:gdLst/>
              <a:ahLst/>
              <a:cxnLst/>
              <a:rect l="l" t="t" r="r" b="b"/>
              <a:pathLst>
                <a:path w="349250" h="292735">
                  <a:moveTo>
                    <a:pt x="348742" y="276478"/>
                  </a:moveTo>
                  <a:lnTo>
                    <a:pt x="278256" y="276478"/>
                  </a:lnTo>
                  <a:lnTo>
                    <a:pt x="297433" y="292607"/>
                  </a:lnTo>
                  <a:lnTo>
                    <a:pt x="297815" y="292290"/>
                  </a:lnTo>
                  <a:lnTo>
                    <a:pt x="348742" y="292290"/>
                  </a:lnTo>
                  <a:lnTo>
                    <a:pt x="348742" y="276478"/>
                  </a:lnTo>
                  <a:close/>
                </a:path>
                <a:path w="349250" h="292735">
                  <a:moveTo>
                    <a:pt x="348742" y="267754"/>
                  </a:moveTo>
                  <a:lnTo>
                    <a:pt x="267461" y="267754"/>
                  </a:lnTo>
                  <a:lnTo>
                    <a:pt x="264795" y="276898"/>
                  </a:lnTo>
                  <a:lnTo>
                    <a:pt x="278256" y="276478"/>
                  </a:lnTo>
                  <a:lnTo>
                    <a:pt x="348742" y="276478"/>
                  </a:lnTo>
                  <a:lnTo>
                    <a:pt x="348742" y="267754"/>
                  </a:lnTo>
                  <a:close/>
                </a:path>
                <a:path w="349250" h="292735">
                  <a:moveTo>
                    <a:pt x="300933" y="252615"/>
                  </a:moveTo>
                  <a:lnTo>
                    <a:pt x="249427" y="252615"/>
                  </a:lnTo>
                  <a:lnTo>
                    <a:pt x="244728" y="268477"/>
                  </a:lnTo>
                  <a:lnTo>
                    <a:pt x="267461" y="267754"/>
                  </a:lnTo>
                  <a:lnTo>
                    <a:pt x="348742" y="267754"/>
                  </a:lnTo>
                  <a:lnTo>
                    <a:pt x="348742" y="258902"/>
                  </a:lnTo>
                  <a:lnTo>
                    <a:pt x="308609" y="258902"/>
                  </a:lnTo>
                  <a:lnTo>
                    <a:pt x="306450" y="257162"/>
                  </a:lnTo>
                  <a:lnTo>
                    <a:pt x="300933" y="252615"/>
                  </a:lnTo>
                  <a:close/>
                </a:path>
                <a:path w="349250" h="292735">
                  <a:moveTo>
                    <a:pt x="185943" y="114020"/>
                  </a:moveTo>
                  <a:lnTo>
                    <a:pt x="148081" y="114020"/>
                  </a:lnTo>
                  <a:lnTo>
                    <a:pt x="314149" y="250926"/>
                  </a:lnTo>
                  <a:lnTo>
                    <a:pt x="316229" y="252602"/>
                  </a:lnTo>
                  <a:lnTo>
                    <a:pt x="316229" y="255422"/>
                  </a:lnTo>
                  <a:lnTo>
                    <a:pt x="314071" y="257162"/>
                  </a:lnTo>
                  <a:lnTo>
                    <a:pt x="312039" y="258902"/>
                  </a:lnTo>
                  <a:lnTo>
                    <a:pt x="348742" y="258902"/>
                  </a:lnTo>
                  <a:lnTo>
                    <a:pt x="348742" y="251142"/>
                  </a:lnTo>
                  <a:lnTo>
                    <a:pt x="348996" y="250926"/>
                  </a:lnTo>
                  <a:lnTo>
                    <a:pt x="185943" y="114020"/>
                  </a:lnTo>
                  <a:close/>
                </a:path>
                <a:path w="349250" h="292735">
                  <a:moveTo>
                    <a:pt x="288357" y="242252"/>
                  </a:moveTo>
                  <a:lnTo>
                    <a:pt x="236220" y="242252"/>
                  </a:lnTo>
                  <a:lnTo>
                    <a:pt x="233045" y="253136"/>
                  </a:lnTo>
                  <a:lnTo>
                    <a:pt x="249427" y="252615"/>
                  </a:lnTo>
                  <a:lnTo>
                    <a:pt x="300933" y="252615"/>
                  </a:lnTo>
                  <a:lnTo>
                    <a:pt x="288357" y="242252"/>
                  </a:lnTo>
                  <a:close/>
                </a:path>
                <a:path w="349250" h="292735">
                  <a:moveTo>
                    <a:pt x="271450" y="228320"/>
                  </a:moveTo>
                  <a:lnTo>
                    <a:pt x="220852" y="228320"/>
                  </a:lnTo>
                  <a:lnTo>
                    <a:pt x="221233" y="228612"/>
                  </a:lnTo>
                  <a:lnTo>
                    <a:pt x="217043" y="242849"/>
                  </a:lnTo>
                  <a:lnTo>
                    <a:pt x="236220" y="242252"/>
                  </a:lnTo>
                  <a:lnTo>
                    <a:pt x="288357" y="242252"/>
                  </a:lnTo>
                  <a:lnTo>
                    <a:pt x="271450" y="228320"/>
                  </a:lnTo>
                  <a:close/>
                </a:path>
                <a:path w="349250" h="292735">
                  <a:moveTo>
                    <a:pt x="165402" y="140931"/>
                  </a:moveTo>
                  <a:lnTo>
                    <a:pt x="116840" y="140931"/>
                  </a:lnTo>
                  <a:lnTo>
                    <a:pt x="145415" y="164985"/>
                  </a:lnTo>
                  <a:lnTo>
                    <a:pt x="151638" y="192290"/>
                  </a:lnTo>
                  <a:lnTo>
                    <a:pt x="183515" y="197853"/>
                  </a:lnTo>
                  <a:lnTo>
                    <a:pt x="181101" y="210527"/>
                  </a:lnTo>
                  <a:lnTo>
                    <a:pt x="200532" y="211213"/>
                  </a:lnTo>
                  <a:lnTo>
                    <a:pt x="201168" y="211747"/>
                  </a:lnTo>
                  <a:lnTo>
                    <a:pt x="196088" y="229107"/>
                  </a:lnTo>
                  <a:lnTo>
                    <a:pt x="220852" y="228320"/>
                  </a:lnTo>
                  <a:lnTo>
                    <a:pt x="271450" y="228320"/>
                  </a:lnTo>
                  <a:lnTo>
                    <a:pt x="165402" y="140931"/>
                  </a:lnTo>
                  <a:close/>
                </a:path>
                <a:path w="349250" h="292735">
                  <a:moveTo>
                    <a:pt x="162227" y="138315"/>
                  </a:moveTo>
                  <a:lnTo>
                    <a:pt x="90043" y="138315"/>
                  </a:lnTo>
                  <a:lnTo>
                    <a:pt x="90424" y="139484"/>
                  </a:lnTo>
                  <a:lnTo>
                    <a:pt x="91185" y="140550"/>
                  </a:lnTo>
                  <a:lnTo>
                    <a:pt x="92201" y="141452"/>
                  </a:lnTo>
                  <a:lnTo>
                    <a:pt x="97917" y="146113"/>
                  </a:lnTo>
                  <a:lnTo>
                    <a:pt x="101346" y="148983"/>
                  </a:lnTo>
                  <a:lnTo>
                    <a:pt x="107060" y="148983"/>
                  </a:lnTo>
                  <a:lnTo>
                    <a:pt x="110490" y="146113"/>
                  </a:lnTo>
                  <a:lnTo>
                    <a:pt x="116840" y="140931"/>
                  </a:lnTo>
                  <a:lnTo>
                    <a:pt x="165402" y="140931"/>
                  </a:lnTo>
                  <a:lnTo>
                    <a:pt x="162227" y="138315"/>
                  </a:lnTo>
                  <a:close/>
                </a:path>
                <a:path w="349250" h="292735">
                  <a:moveTo>
                    <a:pt x="84200" y="0"/>
                  </a:moveTo>
                  <a:lnTo>
                    <a:pt x="51434" y="5450"/>
                  </a:lnTo>
                  <a:lnTo>
                    <a:pt x="24669" y="20313"/>
                  </a:lnTo>
                  <a:lnTo>
                    <a:pt x="6619" y="42358"/>
                  </a:lnTo>
                  <a:lnTo>
                    <a:pt x="0" y="69354"/>
                  </a:lnTo>
                  <a:lnTo>
                    <a:pt x="6619" y="96350"/>
                  </a:lnTo>
                  <a:lnTo>
                    <a:pt x="24669" y="118395"/>
                  </a:lnTo>
                  <a:lnTo>
                    <a:pt x="51434" y="133259"/>
                  </a:lnTo>
                  <a:lnTo>
                    <a:pt x="84200" y="138709"/>
                  </a:lnTo>
                  <a:lnTo>
                    <a:pt x="90043" y="138315"/>
                  </a:lnTo>
                  <a:lnTo>
                    <a:pt x="162227" y="138315"/>
                  </a:lnTo>
                  <a:lnTo>
                    <a:pt x="140589" y="120484"/>
                  </a:lnTo>
                  <a:lnTo>
                    <a:pt x="143509" y="118656"/>
                  </a:lnTo>
                  <a:lnTo>
                    <a:pt x="145923" y="116497"/>
                  </a:lnTo>
                  <a:lnTo>
                    <a:pt x="148081" y="114020"/>
                  </a:lnTo>
                  <a:lnTo>
                    <a:pt x="185943" y="114020"/>
                  </a:lnTo>
                  <a:lnTo>
                    <a:pt x="162559" y="94386"/>
                  </a:lnTo>
                  <a:lnTo>
                    <a:pt x="165060" y="88449"/>
                  </a:lnTo>
                  <a:lnTo>
                    <a:pt x="166846" y="82280"/>
                  </a:lnTo>
                  <a:lnTo>
                    <a:pt x="167917" y="75905"/>
                  </a:lnTo>
                  <a:lnTo>
                    <a:pt x="168275" y="69354"/>
                  </a:lnTo>
                  <a:lnTo>
                    <a:pt x="166365" y="61544"/>
                  </a:lnTo>
                  <a:lnTo>
                    <a:pt x="56133" y="61544"/>
                  </a:lnTo>
                  <a:lnTo>
                    <a:pt x="48004" y="60193"/>
                  </a:lnTo>
                  <a:lnTo>
                    <a:pt x="41386" y="56511"/>
                  </a:lnTo>
                  <a:lnTo>
                    <a:pt x="36935" y="51053"/>
                  </a:lnTo>
                  <a:lnTo>
                    <a:pt x="35305" y="44373"/>
                  </a:lnTo>
                  <a:lnTo>
                    <a:pt x="36935" y="37688"/>
                  </a:lnTo>
                  <a:lnTo>
                    <a:pt x="41386" y="32231"/>
                  </a:lnTo>
                  <a:lnTo>
                    <a:pt x="48004" y="28552"/>
                  </a:lnTo>
                  <a:lnTo>
                    <a:pt x="56133" y="27203"/>
                  </a:lnTo>
                  <a:lnTo>
                    <a:pt x="149296" y="27203"/>
                  </a:lnTo>
                  <a:lnTo>
                    <a:pt x="143668" y="20313"/>
                  </a:lnTo>
                  <a:lnTo>
                    <a:pt x="116947" y="5450"/>
                  </a:lnTo>
                  <a:lnTo>
                    <a:pt x="84200" y="0"/>
                  </a:lnTo>
                  <a:close/>
                </a:path>
                <a:path w="349250" h="292735">
                  <a:moveTo>
                    <a:pt x="149296" y="27203"/>
                  </a:moveTo>
                  <a:lnTo>
                    <a:pt x="56133" y="27203"/>
                  </a:lnTo>
                  <a:lnTo>
                    <a:pt x="64210" y="28552"/>
                  </a:lnTo>
                  <a:lnTo>
                    <a:pt x="70834" y="32231"/>
                  </a:lnTo>
                  <a:lnTo>
                    <a:pt x="75314" y="37688"/>
                  </a:lnTo>
                  <a:lnTo>
                    <a:pt x="76961" y="44373"/>
                  </a:lnTo>
                  <a:lnTo>
                    <a:pt x="75314" y="51053"/>
                  </a:lnTo>
                  <a:lnTo>
                    <a:pt x="70834" y="56511"/>
                  </a:lnTo>
                  <a:lnTo>
                    <a:pt x="64210" y="60193"/>
                  </a:lnTo>
                  <a:lnTo>
                    <a:pt x="56133" y="61544"/>
                  </a:lnTo>
                  <a:lnTo>
                    <a:pt x="166365" y="61544"/>
                  </a:lnTo>
                  <a:lnTo>
                    <a:pt x="161674" y="42358"/>
                  </a:lnTo>
                  <a:lnTo>
                    <a:pt x="149296" y="27203"/>
                  </a:lnTo>
                  <a:close/>
                </a:path>
              </a:pathLst>
            </a:custGeom>
            <a:solidFill>
              <a:srgbClr val="FAA100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99CC4F4A-AFEE-40BC-9401-45C1B4956E3C}"/>
                </a:ext>
              </a:extLst>
            </p:cNvPr>
            <p:cNvSpPr/>
            <p:nvPr/>
          </p:nvSpPr>
          <p:spPr>
            <a:xfrm>
              <a:off x="732692" y="3099235"/>
              <a:ext cx="3036277" cy="596308"/>
            </a:xfrm>
            <a:custGeom>
              <a:avLst/>
              <a:gdLst/>
              <a:ahLst/>
              <a:cxnLst/>
              <a:rect l="l" t="t" r="r" b="b"/>
              <a:pathLst>
                <a:path w="3035935" h="596264">
                  <a:moveTo>
                    <a:pt x="3035808" y="0"/>
                  </a:moveTo>
                  <a:lnTo>
                    <a:pt x="0" y="0"/>
                  </a:lnTo>
                  <a:lnTo>
                    <a:pt x="0" y="595884"/>
                  </a:lnTo>
                  <a:lnTo>
                    <a:pt x="3035808" y="595884"/>
                  </a:lnTo>
                  <a:lnTo>
                    <a:pt x="3035808" y="0"/>
                  </a:lnTo>
                  <a:close/>
                </a:path>
              </a:pathLst>
            </a:custGeom>
            <a:solidFill>
              <a:srgbClr val="07A297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996F54F2-939E-473B-9B80-C69E732F8298}"/>
                </a:ext>
              </a:extLst>
            </p:cNvPr>
            <p:cNvSpPr/>
            <p:nvPr/>
          </p:nvSpPr>
          <p:spPr>
            <a:xfrm>
              <a:off x="732692" y="3695544"/>
              <a:ext cx="3810000" cy="549423"/>
            </a:xfrm>
            <a:custGeom>
              <a:avLst/>
              <a:gdLst/>
              <a:ahLst/>
              <a:cxnLst/>
              <a:rect l="l" t="t" r="r" b="b"/>
              <a:pathLst>
                <a:path w="3810000" h="548639">
                  <a:moveTo>
                    <a:pt x="0" y="548640"/>
                  </a:moveTo>
                  <a:lnTo>
                    <a:pt x="3810000" y="548640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548640"/>
                  </a:lnTo>
                  <a:close/>
                </a:path>
              </a:pathLst>
            </a:custGeom>
            <a:solidFill>
              <a:srgbClr val="6C9118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E6EA486B-68DE-499F-9DB5-D18044537919}"/>
                </a:ext>
              </a:extLst>
            </p:cNvPr>
            <p:cNvSpPr/>
            <p:nvPr/>
          </p:nvSpPr>
          <p:spPr>
            <a:xfrm>
              <a:off x="732692" y="4244967"/>
              <a:ext cx="4583723" cy="613890"/>
            </a:xfrm>
            <a:custGeom>
              <a:avLst/>
              <a:gdLst/>
              <a:ahLst/>
              <a:cxnLst/>
              <a:rect l="l" t="t" r="r" b="b"/>
              <a:pathLst>
                <a:path w="4582795" h="614679">
                  <a:moveTo>
                    <a:pt x="4582667" y="0"/>
                  </a:moveTo>
                  <a:lnTo>
                    <a:pt x="0" y="0"/>
                  </a:lnTo>
                  <a:lnTo>
                    <a:pt x="0" y="614172"/>
                  </a:lnTo>
                  <a:lnTo>
                    <a:pt x="4582667" y="614172"/>
                  </a:lnTo>
                  <a:lnTo>
                    <a:pt x="4582667" y="0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19" name="object 19">
              <a:extLst>
                <a:ext uri="{FF2B5EF4-FFF2-40B4-BE49-F238E27FC236}">
                  <a16:creationId xmlns:a16="http://schemas.microsoft.com/office/drawing/2014/main" id="{542EFA7F-9982-44D9-A700-8FB6C87A8E18}"/>
                </a:ext>
              </a:extLst>
            </p:cNvPr>
            <p:cNvSpPr/>
            <p:nvPr/>
          </p:nvSpPr>
          <p:spPr>
            <a:xfrm>
              <a:off x="3531577" y="3354168"/>
              <a:ext cx="134815" cy="1948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</p:grpSp>
      <p:sp>
        <p:nvSpPr>
          <p:cNvPr id="20" name="object 20">
            <a:extLst>
              <a:ext uri="{FF2B5EF4-FFF2-40B4-BE49-F238E27FC236}">
                <a16:creationId xmlns:a16="http://schemas.microsoft.com/office/drawing/2014/main" id="{77B57D23-69E6-421A-B11B-642EE4BA00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4788" y="238125"/>
            <a:ext cx="9499600" cy="444500"/>
          </a:xfrm>
          <a:solidFill>
            <a:schemeClr val="accent2">
              <a:lumMod val="40000"/>
              <a:lumOff val="60000"/>
            </a:schemeClr>
          </a:solidFill>
        </p:spPr>
        <p:txBody>
          <a:bodyPr lIns="0" tIns="14446" rIns="0" bIns="0" rtlCol="0">
            <a:spAutoFit/>
          </a:bodyPr>
          <a:lstStyle/>
          <a:p>
            <a:pPr marL="13758" algn="ctr" eaLnBrk="1" fontAlgn="auto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defRPr/>
            </a:pPr>
            <a:r>
              <a:rPr sz="2800" b="1" spc="-16" dirty="0">
                <a:solidFill>
                  <a:srgbClr val="404040"/>
                </a:solidFill>
              </a:rPr>
              <a:t>PRIORITAS </a:t>
            </a:r>
            <a:r>
              <a:rPr sz="2800" b="1" dirty="0">
                <a:solidFill>
                  <a:srgbClr val="404040"/>
                </a:solidFill>
              </a:rPr>
              <a:t>PEMBANGUNAN </a:t>
            </a:r>
            <a:r>
              <a:rPr sz="2800" b="1" spc="-54" dirty="0">
                <a:solidFill>
                  <a:srgbClr val="404040"/>
                </a:solidFill>
              </a:rPr>
              <a:t>JAWA </a:t>
            </a:r>
            <a:r>
              <a:rPr sz="2800" b="1" dirty="0">
                <a:solidFill>
                  <a:srgbClr val="404040"/>
                </a:solidFill>
              </a:rPr>
              <a:t>TENGAH </a:t>
            </a:r>
            <a:r>
              <a:rPr sz="2800" b="1" spc="-32" dirty="0">
                <a:solidFill>
                  <a:srgbClr val="404040"/>
                </a:solidFill>
              </a:rPr>
              <a:t>TAHUN</a:t>
            </a:r>
            <a:r>
              <a:rPr sz="2800" b="1" spc="-173" dirty="0">
                <a:solidFill>
                  <a:srgbClr val="404040"/>
                </a:solidFill>
              </a:rPr>
              <a:t> </a:t>
            </a:r>
            <a:r>
              <a:rPr sz="2800" b="1" spc="5" dirty="0">
                <a:solidFill>
                  <a:srgbClr val="404040"/>
                </a:solidFill>
              </a:rPr>
              <a:t>2021</a:t>
            </a:r>
            <a:endParaRPr sz="2800" b="1" dirty="0"/>
          </a:p>
        </p:txBody>
      </p:sp>
      <p:sp>
        <p:nvSpPr>
          <p:cNvPr id="30725" name="object 21">
            <a:extLst>
              <a:ext uri="{FF2B5EF4-FFF2-40B4-BE49-F238E27FC236}">
                <a16:creationId xmlns:a16="http://schemas.microsoft.com/office/drawing/2014/main" id="{AF204262-533D-4209-8BB9-E425C0D9B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3481388"/>
            <a:ext cx="23082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58" rIns="0" bIns="0">
            <a:spAutoFit/>
          </a:bodyPr>
          <a:lstStyle>
            <a:lvl1pPr marL="127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13"/>
              </a:spcBef>
              <a:buFontTx/>
              <a:buNone/>
            </a:pPr>
            <a:r>
              <a:rPr lang="en-US" altLang="en-US" sz="11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Percepatan Pengurangan  Kemiskinan Dan Pengangguran</a:t>
            </a: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726" name="object 22">
            <a:extLst>
              <a:ext uri="{FF2B5EF4-FFF2-40B4-BE49-F238E27FC236}">
                <a16:creationId xmlns:a16="http://schemas.microsoft.com/office/drawing/2014/main" id="{1CBBE565-F0EC-4BD8-B657-78CB2025B2C3}"/>
              </a:ext>
            </a:extLst>
          </p:cNvPr>
          <p:cNvGrpSpPr>
            <a:grpSpLocks/>
          </p:cNvGrpSpPr>
          <p:nvPr/>
        </p:nvGrpSpPr>
        <p:grpSpPr bwMode="auto">
          <a:xfrm>
            <a:off x="4341813" y="1811338"/>
            <a:ext cx="5459412" cy="3708400"/>
            <a:chOff x="4007865" y="1078738"/>
            <a:chExt cx="5039360" cy="3422650"/>
          </a:xfrm>
        </p:grpSpPr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EAFD4165-EEC7-4FA8-9CF5-43DAD427ADD1}"/>
                </a:ext>
              </a:extLst>
            </p:cNvPr>
            <p:cNvSpPr/>
            <p:nvPr/>
          </p:nvSpPr>
          <p:spPr>
            <a:xfrm>
              <a:off x="4369808" y="3730706"/>
              <a:ext cx="133348" cy="19779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63BDE997-BE2B-4A04-B873-4DC4E7A49E15}"/>
                </a:ext>
              </a:extLst>
            </p:cNvPr>
            <p:cNvSpPr/>
            <p:nvPr/>
          </p:nvSpPr>
          <p:spPr>
            <a:xfrm>
              <a:off x="5134724" y="4306519"/>
              <a:ext cx="143605" cy="19486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4D1F7112-2418-4467-A6D6-C2DFEB3BBEB2}"/>
                </a:ext>
              </a:extLst>
            </p:cNvPr>
            <p:cNvSpPr/>
            <p:nvPr/>
          </p:nvSpPr>
          <p:spPr>
            <a:xfrm>
              <a:off x="4018122" y="1088994"/>
              <a:ext cx="5018846" cy="830755"/>
            </a:xfrm>
            <a:custGeom>
              <a:avLst/>
              <a:gdLst/>
              <a:ahLst/>
              <a:cxnLst/>
              <a:rect l="l" t="t" r="r" b="b"/>
              <a:pathLst>
                <a:path w="5019040" h="830580">
                  <a:moveTo>
                    <a:pt x="0" y="830579"/>
                  </a:moveTo>
                  <a:lnTo>
                    <a:pt x="5018532" y="830579"/>
                  </a:lnTo>
                  <a:lnTo>
                    <a:pt x="5018532" y="0"/>
                  </a:lnTo>
                  <a:lnTo>
                    <a:pt x="0" y="0"/>
                  </a:lnTo>
                  <a:lnTo>
                    <a:pt x="0" y="830579"/>
                  </a:lnTo>
                  <a:close/>
                </a:path>
              </a:pathLst>
            </a:custGeom>
            <a:ln w="19812">
              <a:solidFill>
                <a:srgbClr val="70C9C4"/>
              </a:solidFill>
              <a:prstDash val="sysDash"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950">
                <a:latin typeface="+mn-lt"/>
              </a:endParaRPr>
            </a:p>
          </p:txBody>
        </p:sp>
      </p:grpSp>
      <p:sp>
        <p:nvSpPr>
          <p:cNvPr id="30727" name="object 26">
            <a:extLst>
              <a:ext uri="{FF2B5EF4-FFF2-40B4-BE49-F238E27FC236}">
                <a16:creationId xmlns:a16="http://schemas.microsoft.com/office/drawing/2014/main" id="{D12D5D8B-1205-42E0-8DE1-C0ED2D756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188" y="4049713"/>
            <a:ext cx="3030537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446" rIns="0" bIns="0">
            <a:spAutoFit/>
          </a:bodyPr>
          <a:lstStyle>
            <a:lvl1pPr marL="127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13"/>
              </a:spcBef>
              <a:buFontTx/>
              <a:buNone/>
            </a:pPr>
            <a:r>
              <a:rPr lang="en-US" altLang="en-US" sz="11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Peningkatan kualitas hidup dan kapasitas</a:t>
            </a: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SDM Jateng menuju SDM Jateng  berdaya saing</a:t>
            </a: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8" name="object 27">
            <a:extLst>
              <a:ext uri="{FF2B5EF4-FFF2-40B4-BE49-F238E27FC236}">
                <a16:creationId xmlns:a16="http://schemas.microsoft.com/office/drawing/2014/main" id="{C1C6A704-FEA4-41FC-87F6-A98B32793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663" y="4652963"/>
            <a:ext cx="3817937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58" rIns="0" bIns="0">
            <a:spAutoFit/>
          </a:bodyPr>
          <a:lstStyle>
            <a:lvl1pPr marL="127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13"/>
              </a:spcBef>
              <a:buFontTx/>
              <a:buNone/>
            </a:pPr>
            <a:r>
              <a:rPr lang="en-US" altLang="en-US" sz="11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Penguatan kapasitas dan daya saing ekonomi rakyat  dengan tetap memperhatikan keberlanjutan  lingkungan hidup dan risiko bencana</a:t>
            </a: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9" name="object 28">
            <a:extLst>
              <a:ext uri="{FF2B5EF4-FFF2-40B4-BE49-F238E27FC236}">
                <a16:creationId xmlns:a16="http://schemas.microsoft.com/office/drawing/2014/main" id="{70B28E66-0F1D-41AB-805F-80396D2BD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3" y="5360988"/>
            <a:ext cx="460851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58" rIns="0" bIns="0">
            <a:spAutoFit/>
          </a:bodyPr>
          <a:lstStyle>
            <a:lvl1pPr marL="127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13"/>
              </a:spcBef>
              <a:buFontTx/>
              <a:buNone/>
            </a:pPr>
            <a:r>
              <a:rPr lang="en-US" altLang="en-US" sz="11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Pemantapan tata kelola pemerintahan dan kondusivitas wilayah  serta peningkatan kapasitas fiskal daerah</a:t>
            </a: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30" name="object 29">
            <a:extLst>
              <a:ext uri="{FF2B5EF4-FFF2-40B4-BE49-F238E27FC236}">
                <a16:creationId xmlns:a16="http://schemas.microsoft.com/office/drawing/2014/main" id="{5906F0D4-C0B1-479B-B290-D74BB56A7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088" y="1260475"/>
            <a:ext cx="7312025" cy="444500"/>
          </a:xfrm>
          <a:prstGeom prst="rect">
            <a:avLst/>
          </a:prstGeom>
          <a:noFill/>
          <a:ln w="19811">
            <a:solidFill>
              <a:srgbClr val="0580C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43339" rIns="0" bIns="0">
            <a:spAutoFit/>
          </a:bodyPr>
          <a:lstStyle>
            <a:lvl1pPr marL="968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338"/>
              </a:spcBef>
              <a:buFontTx/>
              <a:buNone/>
            </a:pPr>
            <a:r>
              <a:rPr lang="en-US" altLang="en-US" sz="1300">
                <a:latin typeface="Arial" panose="020B0604020202020204" pitchFamily="34" charset="0"/>
                <a:cs typeface="Arial" panose="020B0604020202020204" pitchFamily="34" charset="0"/>
              </a:rPr>
              <a:t>Mengurangi beban pengeluaran penduduk miskin; penguatan kelembagaan dan data kemiskinan;  peningkatan sumber pembiayaan alternatif (TJLSP, Baznas, dll); perluasan kesempatan kerja;</a:t>
            </a:r>
          </a:p>
        </p:txBody>
      </p:sp>
      <p:sp>
        <p:nvSpPr>
          <p:cNvPr id="30731" name="object 30">
            <a:extLst>
              <a:ext uri="{FF2B5EF4-FFF2-40B4-BE49-F238E27FC236}">
                <a16:creationId xmlns:a16="http://schemas.microsoft.com/office/drawing/2014/main" id="{907434D5-50B6-4B6E-837F-81D727022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4038" y="1852613"/>
            <a:ext cx="5414962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58" rIns="0" bIns="0">
            <a:spAutoFit/>
          </a:bodyPr>
          <a:lstStyle>
            <a:lvl1pPr marL="873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113"/>
              </a:spcBef>
              <a:buFontTx/>
              <a:buNone/>
            </a:pPr>
            <a:r>
              <a:rPr lang="en-US" altLang="en-US" sz="1300">
                <a:latin typeface="Arial" panose="020B0604020202020204" pitchFamily="34" charset="0"/>
                <a:cs typeface="Arial" panose="020B0604020202020204" pitchFamily="34" charset="0"/>
              </a:rPr>
              <a:t>peningkatan partisipasi anak bersekolah dan mewujudkan sekolah  gratis; kompetensi peserta didik sekolah kejuruan berorientasi DUDI;  upaya promotif dan preventif kesehatan; perlindungan, pemberdayaan  dan pelayanan kelompok perempuan, disabilitas &amp; lansia.</a:t>
            </a: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F467CA93-B764-4531-9AAC-452E4B5E1F31}"/>
              </a:ext>
            </a:extLst>
          </p:cNvPr>
          <p:cNvSpPr/>
          <p:nvPr/>
        </p:nvSpPr>
        <p:spPr>
          <a:xfrm>
            <a:off x="4719638" y="2770188"/>
            <a:ext cx="5070475" cy="1101725"/>
          </a:xfrm>
          <a:custGeom>
            <a:avLst/>
            <a:gdLst/>
            <a:ahLst/>
            <a:cxnLst/>
            <a:rect l="l" t="t" r="r" b="b"/>
            <a:pathLst>
              <a:path w="4680584" h="1016635">
                <a:moveTo>
                  <a:pt x="0" y="1016507"/>
                </a:moveTo>
                <a:lnTo>
                  <a:pt x="4680204" y="1016507"/>
                </a:lnTo>
                <a:lnTo>
                  <a:pt x="4680204" y="0"/>
                </a:lnTo>
                <a:lnTo>
                  <a:pt x="0" y="0"/>
                </a:lnTo>
                <a:lnTo>
                  <a:pt x="0" y="1016507"/>
                </a:lnTo>
                <a:close/>
              </a:path>
            </a:pathLst>
          </a:custGeom>
          <a:ln w="19812">
            <a:solidFill>
              <a:srgbClr val="90C220"/>
            </a:solidFill>
            <a:prstDash val="sysDash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950">
              <a:latin typeface="+mn-lt"/>
            </a:endParaRPr>
          </a:p>
        </p:txBody>
      </p:sp>
      <p:sp>
        <p:nvSpPr>
          <p:cNvPr id="30733" name="object 32">
            <a:extLst>
              <a:ext uri="{FF2B5EF4-FFF2-40B4-BE49-F238E27FC236}">
                <a16:creationId xmlns:a16="http://schemas.microsoft.com/office/drawing/2014/main" id="{681502D0-8D23-46C1-9939-F3FFA28800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750" y="2801938"/>
            <a:ext cx="50482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758" rIns="0" bIns="0">
            <a:spAutoFit/>
          </a:bodyPr>
          <a:lstStyle>
            <a:lvl1pPr marL="873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113"/>
              </a:spcBef>
              <a:buFontTx/>
              <a:buNone/>
            </a:pPr>
            <a:r>
              <a:rPr lang="en-US" altLang="en-US" sz="1300">
                <a:latin typeface="Arial" panose="020B0604020202020204" pitchFamily="34" charset="0"/>
                <a:cs typeface="Arial" panose="020B0604020202020204" pitchFamily="34" charset="0"/>
              </a:rPr>
              <a:t>pertanian terintegrasi; perluasan cakupan asuransi petani dan  nelayan; Sislogda; pemberdayaan UKM dan IKM; perbaikan iklim  dan kepastian investasi; pengembangan destinasi wisata;  aksesibilitas, kelancaran distribusi barang-jasa dan konektivitas  antar wilayah; serta upaya mitigasi dan penanganan bencana</a:t>
            </a:r>
          </a:p>
        </p:txBody>
      </p:sp>
      <p:sp>
        <p:nvSpPr>
          <p:cNvPr id="30734" name="object 33">
            <a:extLst>
              <a:ext uri="{FF2B5EF4-FFF2-40B4-BE49-F238E27FC236}">
                <a16:creationId xmlns:a16="http://schemas.microsoft.com/office/drawing/2014/main" id="{96AA5612-CAB4-4015-AD62-BAF7DB391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8163" y="3933825"/>
            <a:ext cx="4171950" cy="844550"/>
          </a:xfrm>
          <a:prstGeom prst="rect">
            <a:avLst/>
          </a:prstGeom>
          <a:solidFill>
            <a:srgbClr val="FFC000"/>
          </a:solidFill>
          <a:ln w="19811">
            <a:solidFill>
              <a:srgbClr val="585858"/>
            </a:solidFill>
            <a:miter lim="800000"/>
            <a:headEnd/>
            <a:tailEnd/>
          </a:ln>
        </p:spPr>
        <p:txBody>
          <a:bodyPr lIns="0" tIns="44027" rIns="0" bIns="0">
            <a:spAutoFit/>
          </a:bodyPr>
          <a:lstStyle>
            <a:lvl1pPr marL="968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350"/>
              </a:spcBef>
              <a:buFontTx/>
              <a:buNone/>
            </a:pP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pelayanan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publik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digitalisasi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tata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kelola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; 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edukasi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keberagaman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toleransi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spiritualisme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 dan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kewarganegaraan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pembiayaan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pembangunan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alt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pemerintah</a:t>
            </a:r>
            <a:r>
              <a:rPr lang="en-US" altLang="en-US" sz="13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BAE0E6F4-CD9B-4E1D-828E-EAC830AE962C}"/>
              </a:ext>
            </a:extLst>
          </p:cNvPr>
          <p:cNvSpPr txBox="1"/>
          <p:nvPr/>
        </p:nvSpPr>
        <p:spPr>
          <a:xfrm>
            <a:off x="242888" y="2179638"/>
            <a:ext cx="909637" cy="214312"/>
          </a:xfrm>
          <a:prstGeom prst="rect">
            <a:avLst/>
          </a:prstGeom>
        </p:spPr>
        <p:txBody>
          <a:bodyPr lIns="0" tIns="13758" rIns="0" bIns="0">
            <a:spAutoFit/>
          </a:bodyPr>
          <a:lstStyle/>
          <a:p>
            <a:pPr marL="13758" eaLnBrk="1" fontAlgn="auto" hangingPunct="1">
              <a:spcBef>
                <a:spcPts val="108"/>
              </a:spcBef>
              <a:spcAft>
                <a:spcPts val="0"/>
              </a:spcAft>
              <a:defRPr/>
            </a:pPr>
            <a:r>
              <a:rPr sz="1300" b="1" dirty="0">
                <a:solidFill>
                  <a:srgbClr val="FFFFFF"/>
                </a:solidFill>
                <a:latin typeface="Arial"/>
                <a:cs typeface="Arial"/>
              </a:rPr>
              <a:t>PRIO</a:t>
            </a:r>
            <a:r>
              <a:rPr sz="1300" b="1" spc="-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300" b="1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300" b="1" spc="-97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00" b="1" spc="-43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b="1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300">
              <a:latin typeface="Arial"/>
              <a:cs typeface="Arial"/>
            </a:endParaRPr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A2435ACD-3E4D-49FB-AD52-528CF78F3A28}"/>
              </a:ext>
            </a:extLst>
          </p:cNvPr>
          <p:cNvSpPr/>
          <p:nvPr/>
        </p:nvSpPr>
        <p:spPr>
          <a:xfrm>
            <a:off x="506413" y="1011238"/>
            <a:ext cx="7410450" cy="50800"/>
          </a:xfrm>
          <a:custGeom>
            <a:avLst/>
            <a:gdLst/>
            <a:ahLst/>
            <a:cxnLst/>
            <a:rect l="l" t="t" r="r" b="b"/>
            <a:pathLst>
              <a:path w="6840220" h="47625">
                <a:moveTo>
                  <a:pt x="6839711" y="0"/>
                </a:moveTo>
                <a:lnTo>
                  <a:pt x="0" y="0"/>
                </a:lnTo>
                <a:lnTo>
                  <a:pt x="0" y="47244"/>
                </a:lnTo>
                <a:lnTo>
                  <a:pt x="6839711" y="47244"/>
                </a:lnTo>
                <a:lnTo>
                  <a:pt x="6839711" y="0"/>
                </a:lnTo>
                <a:close/>
              </a:path>
            </a:pathLst>
          </a:custGeom>
          <a:solidFill>
            <a:srgbClr val="0580C3"/>
          </a:solidFill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950">
              <a:latin typeface="+mn-lt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F8EB1041-4307-4D55-B417-17010CB4A45F}"/>
              </a:ext>
            </a:extLst>
          </p:cNvPr>
          <p:cNvSpPr/>
          <p:nvPr/>
        </p:nvSpPr>
        <p:spPr>
          <a:xfrm>
            <a:off x="7996238" y="1004888"/>
            <a:ext cx="388937" cy="50800"/>
          </a:xfrm>
          <a:custGeom>
            <a:avLst/>
            <a:gdLst/>
            <a:ahLst/>
            <a:cxnLst/>
            <a:rect l="l" t="t" r="r" b="b"/>
            <a:pathLst>
              <a:path w="360045" h="47625">
                <a:moveTo>
                  <a:pt x="359664" y="0"/>
                </a:moveTo>
                <a:lnTo>
                  <a:pt x="0" y="0"/>
                </a:lnTo>
                <a:lnTo>
                  <a:pt x="0" y="47244"/>
                </a:lnTo>
                <a:lnTo>
                  <a:pt x="359664" y="47244"/>
                </a:lnTo>
                <a:lnTo>
                  <a:pt x="35966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950">
              <a:latin typeface="+mn-lt"/>
            </a:endParaRPr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89E1CF7C-15C6-432D-959D-E48CBADED77D}"/>
              </a:ext>
            </a:extLst>
          </p:cNvPr>
          <p:cNvSpPr/>
          <p:nvPr/>
        </p:nvSpPr>
        <p:spPr>
          <a:xfrm>
            <a:off x="8540750" y="1006475"/>
            <a:ext cx="390525" cy="50800"/>
          </a:xfrm>
          <a:custGeom>
            <a:avLst/>
            <a:gdLst/>
            <a:ahLst/>
            <a:cxnLst/>
            <a:rect l="l" t="t" r="r" b="b"/>
            <a:pathLst>
              <a:path w="361315" h="47625">
                <a:moveTo>
                  <a:pt x="361188" y="0"/>
                </a:moveTo>
                <a:lnTo>
                  <a:pt x="0" y="0"/>
                </a:lnTo>
                <a:lnTo>
                  <a:pt x="0" y="47244"/>
                </a:lnTo>
                <a:lnTo>
                  <a:pt x="361188" y="47244"/>
                </a:lnTo>
                <a:lnTo>
                  <a:pt x="361188" y="0"/>
                </a:lnTo>
                <a:close/>
              </a:path>
            </a:pathLst>
          </a:custGeom>
          <a:solidFill>
            <a:srgbClr val="90C220"/>
          </a:solidFill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950">
              <a:latin typeface="+mn-lt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A4F5B39D-4409-47B4-9B1F-9B4522C0EDB8}"/>
              </a:ext>
            </a:extLst>
          </p:cNvPr>
          <p:cNvSpPr/>
          <p:nvPr/>
        </p:nvSpPr>
        <p:spPr>
          <a:xfrm>
            <a:off x="9053513" y="1000125"/>
            <a:ext cx="390525" cy="50800"/>
          </a:xfrm>
          <a:custGeom>
            <a:avLst/>
            <a:gdLst/>
            <a:ahLst/>
            <a:cxnLst/>
            <a:rect l="l" t="t" r="r" b="b"/>
            <a:pathLst>
              <a:path w="360045" h="47625">
                <a:moveTo>
                  <a:pt x="359664" y="0"/>
                </a:moveTo>
                <a:lnTo>
                  <a:pt x="0" y="0"/>
                </a:lnTo>
                <a:lnTo>
                  <a:pt x="0" y="47244"/>
                </a:lnTo>
                <a:lnTo>
                  <a:pt x="359664" y="47244"/>
                </a:lnTo>
                <a:lnTo>
                  <a:pt x="359664" y="0"/>
                </a:lnTo>
                <a:close/>
              </a:path>
            </a:pathLst>
          </a:custGeom>
          <a:solidFill>
            <a:srgbClr val="70C9C4"/>
          </a:solidFill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950">
              <a:latin typeface="+mn-lt"/>
            </a:endParaRP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8BC0D4ED-CE1A-4014-9199-3E8AFF4F7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18</a:t>
            </a:fld>
            <a:endParaRPr lang="en-A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bject 8">
            <a:extLst>
              <a:ext uri="{FF2B5EF4-FFF2-40B4-BE49-F238E27FC236}">
                <a16:creationId xmlns:a16="http://schemas.microsoft.com/office/drawing/2014/main" id="{A738F0FA-711C-4B75-AA01-46292EE2EB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79388"/>
            <a:ext cx="3167063" cy="568325"/>
          </a:xfrm>
          <a:solidFill>
            <a:srgbClr val="0070C0"/>
          </a:solidFill>
        </p:spPr>
        <p:txBody>
          <a:bodyPr lIns="0" tIns="13335" rIns="0" bIns="0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ts val="100"/>
              </a:spcBef>
            </a:pPr>
            <a:r>
              <a:rPr lang="en-US" altLang="en-US" sz="1800" b="1">
                <a:solidFill>
                  <a:schemeClr val="bg1"/>
                </a:solidFill>
                <a:latin typeface="Bahnschrift SemiBold Condensed" panose="020B0502040204020203" pitchFamily="34" charset="0"/>
                <a:sym typeface="+mn-ea"/>
              </a:rPr>
              <a:t>AKTIVITAS PEMBANGUNAN BERDASARKAN</a:t>
            </a:r>
            <a:br>
              <a:rPr lang="en-US" altLang="en-US" sz="1800" b="1">
                <a:solidFill>
                  <a:schemeClr val="bg1"/>
                </a:solidFill>
                <a:latin typeface="Bahnschrift SemiBold Condensed" panose="020B0502040204020203" pitchFamily="34" charset="0"/>
                <a:sym typeface="+mn-ea"/>
              </a:rPr>
            </a:br>
            <a:r>
              <a:rPr lang="en-US" altLang="en-US" sz="1800" b="1">
                <a:solidFill>
                  <a:schemeClr val="bg1"/>
                </a:solidFill>
                <a:latin typeface="Bahnschrift SemiBold Condensed" panose="020B0502040204020203" pitchFamily="34" charset="0"/>
                <a:sym typeface="+mn-ea"/>
              </a:rPr>
              <a:t>SIKLUS HIDUP</a:t>
            </a:r>
            <a:endParaRPr lang="en-US" altLang="en-US" sz="1800">
              <a:latin typeface="Carlito"/>
              <a:ea typeface="Carlito"/>
              <a:cs typeface="Carlito"/>
            </a:endParaRPr>
          </a:p>
        </p:txBody>
      </p:sp>
      <p:sp>
        <p:nvSpPr>
          <p:cNvPr id="31747" name="object 15">
            <a:extLst>
              <a:ext uri="{FF2B5EF4-FFF2-40B4-BE49-F238E27FC236}">
                <a16:creationId xmlns:a16="http://schemas.microsoft.com/office/drawing/2014/main" id="{7C7F578F-5327-4FD7-854E-F2F84C088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8363" y="6564313"/>
            <a:ext cx="8255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lang="en-US" altLang="en-US" sz="1200" b="1">
                <a:solidFill>
                  <a:srgbClr val="FFFFFF"/>
                </a:solidFill>
                <a:latin typeface="Carlito"/>
                <a:ea typeface="Carlito"/>
                <a:cs typeface="Carlito"/>
              </a:rPr>
              <a:t>2</a:t>
            </a:r>
            <a:endParaRPr lang="en-US" altLang="en-US" sz="1200">
              <a:latin typeface="Carlito"/>
              <a:ea typeface="Carlito"/>
              <a:cs typeface="Carlito"/>
            </a:endParaRPr>
          </a:p>
        </p:txBody>
      </p:sp>
      <p:sp>
        <p:nvSpPr>
          <p:cNvPr id="31748" name="object 16">
            <a:extLst>
              <a:ext uri="{FF2B5EF4-FFF2-40B4-BE49-F238E27FC236}">
                <a16:creationId xmlns:a16="http://schemas.microsoft.com/office/drawing/2014/main" id="{683B9A63-FFE4-4E59-BE1E-D06B7AC4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" y="5192713"/>
            <a:ext cx="3217863" cy="1414462"/>
          </a:xfrm>
          <a:custGeom>
            <a:avLst/>
            <a:gdLst>
              <a:gd name="T0" fmla="*/ 182450 w 3959860"/>
              <a:gd name="T1" fmla="*/ 168 h 1414779"/>
              <a:gd name="T2" fmla="*/ 152687 w 3959860"/>
              <a:gd name="T3" fmla="*/ 1512 h 1414779"/>
              <a:gd name="T4" fmla="*/ 123160 w 3959860"/>
              <a:gd name="T5" fmla="*/ 4171 h 1414779"/>
              <a:gd name="T6" fmla="*/ 93889 w 3959860"/>
              <a:gd name="T7" fmla="*/ 8142 h 1414779"/>
              <a:gd name="T8" fmla="*/ 64881 w 3959860"/>
              <a:gd name="T9" fmla="*/ 13406 h 1414779"/>
              <a:gd name="T10" fmla="*/ 36156 w 3959860"/>
              <a:gd name="T11" fmla="*/ 19949 h 1414779"/>
              <a:gd name="T12" fmla="*/ 7724 w 3959860"/>
              <a:gd name="T13" fmla="*/ 27740 h 1414779"/>
              <a:gd name="T14" fmla="*/ 0 w 3959860"/>
              <a:gd name="T15" fmla="*/ 1184386 h 1414779"/>
              <a:gd name="T16" fmla="*/ 5121 w 3959860"/>
              <a:gd name="T17" fmla="*/ 1272389 h 1414779"/>
              <a:gd name="T18" fmla="*/ 19088 w 3959860"/>
              <a:gd name="T19" fmla="*/ 1344253 h 1414779"/>
              <a:gd name="T20" fmla="*/ 39805 w 3959860"/>
              <a:gd name="T21" fmla="*/ 1392706 h 1414779"/>
              <a:gd name="T22" fmla="*/ 65174 w 3959860"/>
              <a:gd name="T23" fmla="*/ 1410473 h 1414779"/>
              <a:gd name="T24" fmla="*/ 1138671 w 3959860"/>
              <a:gd name="T25" fmla="*/ 1365345 h 1414779"/>
              <a:gd name="T26" fmla="*/ 1136995 w 3959860"/>
              <a:gd name="T27" fmla="*/ 1283177 h 1414779"/>
              <a:gd name="T28" fmla="*/ 1129660 w 3959860"/>
              <a:gd name="T29" fmla="*/ 1175643 h 1414779"/>
              <a:gd name="T30" fmla="*/ 1116701 w 3959860"/>
              <a:gd name="T31" fmla="*/ 1070720 h 1414779"/>
              <a:gd name="T32" fmla="*/ 1098345 w 3959860"/>
              <a:gd name="T33" fmla="*/ 968732 h 1414779"/>
              <a:gd name="T34" fmla="*/ 1074814 w 3959860"/>
              <a:gd name="T35" fmla="*/ 870007 h 1414779"/>
              <a:gd name="T36" fmla="*/ 1046337 w 3959860"/>
              <a:gd name="T37" fmla="*/ 774864 h 1414779"/>
              <a:gd name="T38" fmla="*/ 1013135 w 3959860"/>
              <a:gd name="T39" fmla="*/ 683644 h 1414779"/>
              <a:gd name="T40" fmla="*/ 994835 w 3959860"/>
              <a:gd name="T41" fmla="*/ 639599 h 1414779"/>
              <a:gd name="T42" fmla="*/ 975436 w 3959860"/>
              <a:gd name="T43" fmla="*/ 596658 h 1414779"/>
              <a:gd name="T44" fmla="*/ 954970 w 3959860"/>
              <a:gd name="T45" fmla="*/ 554860 h 1414779"/>
              <a:gd name="T46" fmla="*/ 933464 w 3959860"/>
              <a:gd name="T47" fmla="*/ 514247 h 1414779"/>
              <a:gd name="T48" fmla="*/ 910945 w 3959860"/>
              <a:gd name="T49" fmla="*/ 474849 h 1414779"/>
              <a:gd name="T50" fmla="*/ 887443 w 3959860"/>
              <a:gd name="T51" fmla="*/ 436722 h 1414779"/>
              <a:gd name="T52" fmla="*/ 862985 w 3959860"/>
              <a:gd name="T53" fmla="*/ 399895 h 1414779"/>
              <a:gd name="T54" fmla="*/ 837599 w 3959860"/>
              <a:gd name="T55" fmla="*/ 364417 h 1414779"/>
              <a:gd name="T56" fmla="*/ 811314 w 3959860"/>
              <a:gd name="T57" fmla="*/ 330330 h 1414779"/>
              <a:gd name="T58" fmla="*/ 784156 w 3959860"/>
              <a:gd name="T59" fmla="*/ 297662 h 1414779"/>
              <a:gd name="T60" fmla="*/ 756155 w 3959860"/>
              <a:gd name="T61" fmla="*/ 266465 h 1414779"/>
              <a:gd name="T62" fmla="*/ 727341 w 3959860"/>
              <a:gd name="T63" fmla="*/ 236782 h 1414779"/>
              <a:gd name="T64" fmla="*/ 697737 w 3959860"/>
              <a:gd name="T65" fmla="*/ 208641 h 1414779"/>
              <a:gd name="T66" fmla="*/ 667375 w 3959860"/>
              <a:gd name="T67" fmla="*/ 182094 h 1414779"/>
              <a:gd name="T68" fmla="*/ 636282 w 3959860"/>
              <a:gd name="T69" fmla="*/ 157183 h 1414779"/>
              <a:gd name="T70" fmla="*/ 604487 w 3959860"/>
              <a:gd name="T71" fmla="*/ 133937 h 1414779"/>
              <a:gd name="T72" fmla="*/ 572016 w 3959860"/>
              <a:gd name="T73" fmla="*/ 112408 h 1414779"/>
              <a:gd name="T74" fmla="*/ 538901 w 3959860"/>
              <a:gd name="T75" fmla="*/ 92625 h 1414779"/>
              <a:gd name="T76" fmla="*/ 505165 w 3959860"/>
              <a:gd name="T77" fmla="*/ 74641 h 1414779"/>
              <a:gd name="T78" fmla="*/ 470840 w 3959860"/>
              <a:gd name="T79" fmla="*/ 58498 h 1414779"/>
              <a:gd name="T80" fmla="*/ 435951 w 3959860"/>
              <a:gd name="T81" fmla="*/ 44223 h 1414779"/>
              <a:gd name="T82" fmla="*/ 400531 w 3959860"/>
              <a:gd name="T83" fmla="*/ 31871 h 1414779"/>
              <a:gd name="T84" fmla="*/ 364602 w 3959860"/>
              <a:gd name="T85" fmla="*/ 21469 h 1414779"/>
              <a:gd name="T86" fmla="*/ 328195 w 3959860"/>
              <a:gd name="T87" fmla="*/ 13071 h 1414779"/>
              <a:gd name="T88" fmla="*/ 291341 w 3959860"/>
              <a:gd name="T89" fmla="*/ 6706 h 1414779"/>
              <a:gd name="T90" fmla="*/ 254063 w 3959860"/>
              <a:gd name="T91" fmla="*/ 2426 h 1414779"/>
              <a:gd name="T92" fmla="*/ 216393 w 3959860"/>
              <a:gd name="T93" fmla="*/ 272 h 14147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59860"/>
              <a:gd name="T142" fmla="*/ 0 h 1414779"/>
              <a:gd name="T143" fmla="*/ 3959860 w 3959860"/>
              <a:gd name="T144" fmla="*/ 1414779 h 141477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59860" h="1414779">
                <a:moveTo>
                  <a:pt x="686460" y="0"/>
                </a:moveTo>
                <a:lnTo>
                  <a:pt x="634414" y="168"/>
                </a:lnTo>
                <a:lnTo>
                  <a:pt x="582565" y="673"/>
                </a:lnTo>
                <a:lnTo>
                  <a:pt x="530917" y="1512"/>
                </a:lnTo>
                <a:lnTo>
                  <a:pt x="479477" y="2683"/>
                </a:lnTo>
                <a:lnTo>
                  <a:pt x="428251" y="4183"/>
                </a:lnTo>
                <a:lnTo>
                  <a:pt x="377244" y="6012"/>
                </a:lnTo>
                <a:lnTo>
                  <a:pt x="326464" y="8166"/>
                </a:lnTo>
                <a:lnTo>
                  <a:pt x="275915" y="10643"/>
                </a:lnTo>
                <a:lnTo>
                  <a:pt x="225603" y="13442"/>
                </a:lnTo>
                <a:lnTo>
                  <a:pt x="175536" y="16561"/>
                </a:lnTo>
                <a:lnTo>
                  <a:pt x="125718" y="19997"/>
                </a:lnTo>
                <a:lnTo>
                  <a:pt x="76156" y="23748"/>
                </a:lnTo>
                <a:lnTo>
                  <a:pt x="26855" y="27812"/>
                </a:lnTo>
                <a:lnTo>
                  <a:pt x="0" y="30733"/>
                </a:lnTo>
                <a:lnTo>
                  <a:pt x="0" y="1187576"/>
                </a:lnTo>
                <a:lnTo>
                  <a:pt x="4604" y="1233262"/>
                </a:lnTo>
                <a:lnTo>
                  <a:pt x="17808" y="1275815"/>
                </a:lnTo>
                <a:lnTo>
                  <a:pt x="38702" y="1314322"/>
                </a:lnTo>
                <a:lnTo>
                  <a:pt x="66374" y="1347873"/>
                </a:lnTo>
                <a:lnTo>
                  <a:pt x="99913" y="1375555"/>
                </a:lnTo>
                <a:lnTo>
                  <a:pt x="138408" y="1396456"/>
                </a:lnTo>
                <a:lnTo>
                  <a:pt x="180947" y="1409666"/>
                </a:lnTo>
                <a:lnTo>
                  <a:pt x="226618" y="1414271"/>
                </a:lnTo>
                <a:lnTo>
                  <a:pt x="3956558" y="1414271"/>
                </a:lnTo>
                <a:lnTo>
                  <a:pt x="3959352" y="1369021"/>
                </a:lnTo>
                <a:lnTo>
                  <a:pt x="3958700" y="1341424"/>
                </a:lnTo>
                <a:lnTo>
                  <a:pt x="3953523" y="1286633"/>
                </a:lnTo>
                <a:lnTo>
                  <a:pt x="3943262" y="1232415"/>
                </a:lnTo>
                <a:lnTo>
                  <a:pt x="3928015" y="1178810"/>
                </a:lnTo>
                <a:lnTo>
                  <a:pt x="3907881" y="1125859"/>
                </a:lnTo>
                <a:lnTo>
                  <a:pt x="3882956" y="1073602"/>
                </a:lnTo>
                <a:lnTo>
                  <a:pt x="3853339" y="1022082"/>
                </a:lnTo>
                <a:lnTo>
                  <a:pt x="3819127" y="971339"/>
                </a:lnTo>
                <a:lnTo>
                  <a:pt x="3780418" y="921413"/>
                </a:lnTo>
                <a:lnTo>
                  <a:pt x="3737310" y="872347"/>
                </a:lnTo>
                <a:lnTo>
                  <a:pt x="3689901" y="824179"/>
                </a:lnTo>
                <a:lnTo>
                  <a:pt x="3638288" y="776952"/>
                </a:lnTo>
                <a:lnTo>
                  <a:pt x="3582569" y="730706"/>
                </a:lnTo>
                <a:lnTo>
                  <a:pt x="3522843" y="685483"/>
                </a:lnTo>
                <a:lnTo>
                  <a:pt x="3491507" y="663267"/>
                </a:lnTo>
                <a:lnTo>
                  <a:pt x="3459206" y="641322"/>
                </a:lnTo>
                <a:lnTo>
                  <a:pt x="3425951" y="619654"/>
                </a:lnTo>
                <a:lnTo>
                  <a:pt x="3391756" y="598266"/>
                </a:lnTo>
                <a:lnTo>
                  <a:pt x="3356632" y="577165"/>
                </a:lnTo>
                <a:lnTo>
                  <a:pt x="3320592" y="556354"/>
                </a:lnTo>
                <a:lnTo>
                  <a:pt x="3283647" y="535841"/>
                </a:lnTo>
                <a:lnTo>
                  <a:pt x="3245811" y="515629"/>
                </a:lnTo>
                <a:lnTo>
                  <a:pt x="3207094" y="495723"/>
                </a:lnTo>
                <a:lnTo>
                  <a:pt x="3167510" y="476130"/>
                </a:lnTo>
                <a:lnTo>
                  <a:pt x="3127071" y="456853"/>
                </a:lnTo>
                <a:lnTo>
                  <a:pt x="3085788" y="437898"/>
                </a:lnTo>
                <a:lnTo>
                  <a:pt x="3043675" y="419270"/>
                </a:lnTo>
                <a:lnTo>
                  <a:pt x="3000743" y="400975"/>
                </a:lnTo>
                <a:lnTo>
                  <a:pt x="2957004" y="383017"/>
                </a:lnTo>
                <a:lnTo>
                  <a:pt x="2912471" y="365401"/>
                </a:lnTo>
                <a:lnTo>
                  <a:pt x="2867157" y="348133"/>
                </a:lnTo>
                <a:lnTo>
                  <a:pt x="2821072" y="331218"/>
                </a:lnTo>
                <a:lnTo>
                  <a:pt x="2774230" y="314660"/>
                </a:lnTo>
                <a:lnTo>
                  <a:pt x="2726642" y="298466"/>
                </a:lnTo>
                <a:lnTo>
                  <a:pt x="2678321" y="282639"/>
                </a:lnTo>
                <a:lnTo>
                  <a:pt x="2629280" y="267185"/>
                </a:lnTo>
                <a:lnTo>
                  <a:pt x="2579530" y="252110"/>
                </a:lnTo>
                <a:lnTo>
                  <a:pt x="2529083" y="237418"/>
                </a:lnTo>
                <a:lnTo>
                  <a:pt x="2477952" y="223115"/>
                </a:lnTo>
                <a:lnTo>
                  <a:pt x="2426149" y="209205"/>
                </a:lnTo>
                <a:lnTo>
                  <a:pt x="2373686" y="195694"/>
                </a:lnTo>
                <a:lnTo>
                  <a:pt x="2320575" y="182586"/>
                </a:lnTo>
                <a:lnTo>
                  <a:pt x="2266829" y="169888"/>
                </a:lnTo>
                <a:lnTo>
                  <a:pt x="2212460" y="157603"/>
                </a:lnTo>
                <a:lnTo>
                  <a:pt x="2157480" y="145738"/>
                </a:lnTo>
                <a:lnTo>
                  <a:pt x="2101902" y="134297"/>
                </a:lnTo>
                <a:lnTo>
                  <a:pt x="2045737" y="123285"/>
                </a:lnTo>
                <a:lnTo>
                  <a:pt x="1988997" y="112708"/>
                </a:lnTo>
                <a:lnTo>
                  <a:pt x="1931696" y="102570"/>
                </a:lnTo>
                <a:lnTo>
                  <a:pt x="1873845" y="92877"/>
                </a:lnTo>
                <a:lnTo>
                  <a:pt x="1815456" y="83634"/>
                </a:lnTo>
                <a:lnTo>
                  <a:pt x="1756541" y="74845"/>
                </a:lnTo>
                <a:lnTo>
                  <a:pt x="1697114" y="66517"/>
                </a:lnTo>
                <a:lnTo>
                  <a:pt x="1637186" y="58654"/>
                </a:lnTo>
                <a:lnTo>
                  <a:pt x="1576769" y="51261"/>
                </a:lnTo>
                <a:lnTo>
                  <a:pt x="1515875" y="44343"/>
                </a:lnTo>
                <a:lnTo>
                  <a:pt x="1454517" y="37906"/>
                </a:lnTo>
                <a:lnTo>
                  <a:pt x="1392708" y="31955"/>
                </a:lnTo>
                <a:lnTo>
                  <a:pt x="1330458" y="26494"/>
                </a:lnTo>
                <a:lnTo>
                  <a:pt x="1267781" y="21529"/>
                </a:lnTo>
                <a:lnTo>
                  <a:pt x="1204688" y="17065"/>
                </a:lnTo>
                <a:lnTo>
                  <a:pt x="1141192" y="13107"/>
                </a:lnTo>
                <a:lnTo>
                  <a:pt x="1077306" y="9660"/>
                </a:lnTo>
                <a:lnTo>
                  <a:pt x="1013040" y="6730"/>
                </a:lnTo>
                <a:lnTo>
                  <a:pt x="948408" y="4320"/>
                </a:lnTo>
                <a:lnTo>
                  <a:pt x="883422" y="2438"/>
                </a:lnTo>
                <a:lnTo>
                  <a:pt x="818094" y="1087"/>
                </a:lnTo>
                <a:lnTo>
                  <a:pt x="752436" y="272"/>
                </a:lnTo>
                <a:lnTo>
                  <a:pt x="686460" y="0"/>
                </a:lnTo>
                <a:close/>
              </a:path>
            </a:pathLst>
          </a:custGeom>
          <a:solidFill>
            <a:srgbClr val="C2DA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grpSp>
        <p:nvGrpSpPr>
          <p:cNvPr id="31749" name="Group 1">
            <a:extLst>
              <a:ext uri="{FF2B5EF4-FFF2-40B4-BE49-F238E27FC236}">
                <a16:creationId xmlns:a16="http://schemas.microsoft.com/office/drawing/2014/main" id="{7C50EE5D-5513-4654-9142-45D79D1627A0}"/>
              </a:ext>
            </a:extLst>
          </p:cNvPr>
          <p:cNvGrpSpPr>
            <a:grpSpLocks/>
          </p:cNvGrpSpPr>
          <p:nvPr/>
        </p:nvGrpSpPr>
        <p:grpSpPr bwMode="auto">
          <a:xfrm>
            <a:off x="2735263" y="201613"/>
            <a:ext cx="7105650" cy="6492875"/>
            <a:chOff x="3732213" y="365125"/>
            <a:chExt cx="5964237" cy="6146800"/>
          </a:xfrm>
        </p:grpSpPr>
        <p:sp>
          <p:nvSpPr>
            <p:cNvPr id="31754" name="object 3">
              <a:extLst>
                <a:ext uri="{FF2B5EF4-FFF2-40B4-BE49-F238E27FC236}">
                  <a16:creationId xmlns:a16="http://schemas.microsoft.com/office/drawing/2014/main" id="{4EA0E7B4-69FF-4E87-AD4B-CB8542622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795" y="454025"/>
              <a:ext cx="5667494" cy="60579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sp>
          <p:nvSpPr>
            <p:cNvPr id="31755" name="object 9">
              <a:extLst>
                <a:ext uri="{FF2B5EF4-FFF2-40B4-BE49-F238E27FC236}">
                  <a16:creationId xmlns:a16="http://schemas.microsoft.com/office/drawing/2014/main" id="{C072C884-6148-47F7-AAE4-9944FCDCF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4163" y="5106988"/>
              <a:ext cx="430212" cy="52705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sp>
          <p:nvSpPr>
            <p:cNvPr id="31756" name="object 10">
              <a:extLst>
                <a:ext uri="{FF2B5EF4-FFF2-40B4-BE49-F238E27FC236}">
                  <a16:creationId xmlns:a16="http://schemas.microsoft.com/office/drawing/2014/main" id="{FC00DDA4-A7A5-4253-AD52-BF73F3ABA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1988" y="365125"/>
              <a:ext cx="577850" cy="7112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sp>
          <p:nvSpPr>
            <p:cNvPr id="31757" name="object 11">
              <a:extLst>
                <a:ext uri="{FF2B5EF4-FFF2-40B4-BE49-F238E27FC236}">
                  <a16:creationId xmlns:a16="http://schemas.microsoft.com/office/drawing/2014/main" id="{B0306394-341B-41D1-AC04-E68386158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4188" y="1724025"/>
              <a:ext cx="322262" cy="395288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sp>
          <p:nvSpPr>
            <p:cNvPr id="31758" name="object 12">
              <a:extLst>
                <a:ext uri="{FF2B5EF4-FFF2-40B4-BE49-F238E27FC236}">
                  <a16:creationId xmlns:a16="http://schemas.microsoft.com/office/drawing/2014/main" id="{A9342605-2266-4F3D-B751-8ABD6BED1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9363" y="365125"/>
              <a:ext cx="439737" cy="541338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sp>
          <p:nvSpPr>
            <p:cNvPr id="31759" name="object 13">
              <a:extLst>
                <a:ext uri="{FF2B5EF4-FFF2-40B4-BE49-F238E27FC236}">
                  <a16:creationId xmlns:a16="http://schemas.microsoft.com/office/drawing/2014/main" id="{8F96DB04-F2C7-47FE-8432-3B274108C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088" y="5265738"/>
              <a:ext cx="387350" cy="476250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sp>
          <p:nvSpPr>
            <p:cNvPr id="31760" name="object 14">
              <a:extLst>
                <a:ext uri="{FF2B5EF4-FFF2-40B4-BE49-F238E27FC236}">
                  <a16:creationId xmlns:a16="http://schemas.microsoft.com/office/drawing/2014/main" id="{C2E493B9-D93D-4820-BB61-4EC479466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213" y="2030413"/>
              <a:ext cx="541337" cy="665162"/>
            </a:xfrm>
            <a:prstGeom prst="rect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sp>
          <p:nvSpPr>
            <p:cNvPr id="31761" name="object 17">
              <a:extLst>
                <a:ext uri="{FF2B5EF4-FFF2-40B4-BE49-F238E27FC236}">
                  <a16:creationId xmlns:a16="http://schemas.microsoft.com/office/drawing/2014/main" id="{971A02BA-9B93-484A-A528-C4D16F933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6200" y="2930525"/>
              <a:ext cx="852488" cy="996950"/>
            </a:xfrm>
            <a:prstGeom prst="rect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700">
                <a:cs typeface="Arial" panose="020B0604020202020204" pitchFamily="34" charset="0"/>
              </a:endParaRPr>
            </a:p>
          </p:txBody>
        </p:sp>
        <p:pic>
          <p:nvPicPr>
            <p:cNvPr id="31762" name="Picture 24">
              <a:extLst>
                <a:ext uri="{FF2B5EF4-FFF2-40B4-BE49-F238E27FC236}">
                  <a16:creationId xmlns:a16="http://schemas.microsoft.com/office/drawing/2014/main" id="{0C8EA731-9A96-40CA-A6C9-D76106389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3950" y="2819400"/>
              <a:ext cx="1401763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Explosion 1 27">
            <a:extLst>
              <a:ext uri="{FF2B5EF4-FFF2-40B4-BE49-F238E27FC236}">
                <a16:creationId xmlns:a16="http://schemas.microsoft.com/office/drawing/2014/main" id="{7B02C7C5-FB94-43B9-A2DB-95EAA672E0F0}"/>
              </a:ext>
            </a:extLst>
          </p:cNvPr>
          <p:cNvSpPr/>
          <p:nvPr/>
        </p:nvSpPr>
        <p:spPr>
          <a:xfrm>
            <a:off x="390525" y="1879600"/>
            <a:ext cx="2005013" cy="9144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GOALS</a:t>
            </a:r>
          </a:p>
        </p:txBody>
      </p:sp>
      <p:pic>
        <p:nvPicPr>
          <p:cNvPr id="31751" name="Picture 28">
            <a:extLst>
              <a:ext uri="{FF2B5EF4-FFF2-40B4-BE49-F238E27FC236}">
                <a16:creationId xmlns:a16="http://schemas.microsoft.com/office/drawing/2014/main" id="{E47D07FA-44F5-43DC-AA94-6F180F9FE8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0525"/>
            <a:ext cx="2797175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own Arrow 29">
            <a:extLst>
              <a:ext uri="{FF2B5EF4-FFF2-40B4-BE49-F238E27FC236}">
                <a16:creationId xmlns:a16="http://schemas.microsoft.com/office/drawing/2014/main" id="{B5D016D5-853C-4933-B540-90C444A61C92}"/>
              </a:ext>
            </a:extLst>
          </p:cNvPr>
          <p:cNvSpPr/>
          <p:nvPr/>
        </p:nvSpPr>
        <p:spPr>
          <a:xfrm>
            <a:off x="1062038" y="850900"/>
            <a:ext cx="638175" cy="914400"/>
          </a:xfrm>
          <a:prstGeom prst="down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558E1-2FE3-42BC-A7CA-1BAE4FD4D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19</a:t>
            </a:fld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6">
            <a:extLst>
              <a:ext uri="{FF2B5EF4-FFF2-40B4-BE49-F238E27FC236}">
                <a16:creationId xmlns:a16="http://schemas.microsoft.com/office/drawing/2014/main" id="{23AC34CC-79B0-41A2-A68C-CC5044F94648}"/>
              </a:ext>
            </a:extLst>
          </p:cNvPr>
          <p:cNvSpPr/>
          <p:nvPr/>
        </p:nvSpPr>
        <p:spPr>
          <a:xfrm>
            <a:off x="1124606" y="729267"/>
            <a:ext cx="7517081" cy="72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dirty="0">
                <a:solidFill>
                  <a:prstClr val="white"/>
                </a:solidFill>
                <a:latin typeface="Bahnschrift SemiBold SemiConden" pitchFamily="34" charset="0"/>
              </a:rPr>
              <a:t>PENDAHULUAN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45C5726-2067-4BAB-BB6B-55E57926D4CE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8870868" cy="63976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id-ID" sz="3600" b="1" dirty="0">
                <a:solidFill>
                  <a:prstClr val="white"/>
                </a:solidFill>
                <a:latin typeface="Berlin Sans FB Demi" pitchFamily="34" charset="0"/>
                <a:ea typeface="Cambria Math" panose="02040503050406030204" pitchFamily="18" charset="0"/>
              </a:rPr>
              <a:t>OUTLINE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F232AF-9284-4C6C-8E4B-3F42ABCCA09B}"/>
              </a:ext>
            </a:extLst>
          </p:cNvPr>
          <p:cNvSpPr/>
          <p:nvPr/>
        </p:nvSpPr>
        <p:spPr>
          <a:xfrm>
            <a:off x="9126184" y="0"/>
            <a:ext cx="762000" cy="6397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E25BB8-59F8-43FA-B190-3D35ECDA2086}"/>
              </a:ext>
            </a:extLst>
          </p:cNvPr>
          <p:cNvSpPr/>
          <p:nvPr/>
        </p:nvSpPr>
        <p:spPr>
          <a:xfrm>
            <a:off x="8915047" y="0"/>
            <a:ext cx="157162" cy="6397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C301F4E7-4A7A-4009-9BEC-7282EA4F26FE}"/>
              </a:ext>
            </a:extLst>
          </p:cNvPr>
          <p:cNvSpPr/>
          <p:nvPr/>
        </p:nvSpPr>
        <p:spPr>
          <a:xfrm>
            <a:off x="1126531" y="1583974"/>
            <a:ext cx="7517081" cy="72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KONDISI UMUM JAWA TENGAH</a:t>
            </a:r>
            <a:endParaRPr lang="id-ID" sz="2800" dirty="0">
              <a:solidFill>
                <a:prstClr val="white"/>
              </a:solidFill>
              <a:latin typeface="Bahnschrift SemiBold SemiConden" pitchFamily="34" charset="0"/>
            </a:endParaRPr>
          </a:p>
        </p:txBody>
      </p:sp>
      <p:sp>
        <p:nvSpPr>
          <p:cNvPr id="14" name="Rounded Rectangle 11">
            <a:extLst>
              <a:ext uri="{FF2B5EF4-FFF2-40B4-BE49-F238E27FC236}">
                <a16:creationId xmlns:a16="http://schemas.microsoft.com/office/drawing/2014/main" id="{19A403CA-6F0A-4F34-9CE6-72213CCF3ADE}"/>
              </a:ext>
            </a:extLst>
          </p:cNvPr>
          <p:cNvSpPr/>
          <p:nvPr/>
        </p:nvSpPr>
        <p:spPr>
          <a:xfrm>
            <a:off x="1140031" y="4463952"/>
            <a:ext cx="7517081" cy="72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CAPAIAN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KINERJA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 PEMBANGUNAN</a:t>
            </a:r>
            <a:endParaRPr lang="id-ID" sz="2800" dirty="0">
              <a:solidFill>
                <a:prstClr val="white"/>
              </a:solidFill>
              <a:latin typeface="Bahnschrift SemiBold SemiConden" pitchFamily="34" charset="0"/>
            </a:endParaRPr>
          </a:p>
        </p:txBody>
      </p:sp>
      <p:sp>
        <p:nvSpPr>
          <p:cNvPr id="15" name="Rounded Rectangle 12">
            <a:extLst>
              <a:ext uri="{FF2B5EF4-FFF2-40B4-BE49-F238E27FC236}">
                <a16:creationId xmlns:a16="http://schemas.microsoft.com/office/drawing/2014/main" id="{103AD902-D74F-4FE8-BF8F-1F522D65C27C}"/>
              </a:ext>
            </a:extLst>
          </p:cNvPr>
          <p:cNvSpPr/>
          <p:nvPr/>
        </p:nvSpPr>
        <p:spPr>
          <a:xfrm>
            <a:off x="1141955" y="2417010"/>
            <a:ext cx="7517081" cy="108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ARAH KEBIJAKAN, TEMA DAN PRIORITAS PEMBANGUNAN DAERAH TAHUN 2021</a:t>
            </a:r>
            <a:endParaRPr lang="id-ID" sz="2800" dirty="0">
              <a:solidFill>
                <a:prstClr val="white"/>
              </a:solidFill>
              <a:latin typeface="Bahnschrift SemiBold SemiConden" pitchFamily="34" charset="0"/>
            </a:endParaRPr>
          </a:p>
        </p:txBody>
      </p:sp>
      <p:sp>
        <p:nvSpPr>
          <p:cNvPr id="16" name="Rounded Rectangle 13">
            <a:extLst>
              <a:ext uri="{FF2B5EF4-FFF2-40B4-BE49-F238E27FC236}">
                <a16:creationId xmlns:a16="http://schemas.microsoft.com/office/drawing/2014/main" id="{954779B8-C23C-4847-B6D5-9AB789240E46}"/>
              </a:ext>
            </a:extLst>
          </p:cNvPr>
          <p:cNvSpPr/>
          <p:nvPr/>
        </p:nvSpPr>
        <p:spPr>
          <a:xfrm>
            <a:off x="1141955" y="5311189"/>
            <a:ext cx="7517081" cy="108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ISU STRATEGIS, </a:t>
            </a: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PERMASALAHAN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 DAN TARGET KINERJA URUSAN TAHUN 2021</a:t>
            </a:r>
            <a:endParaRPr lang="id-ID" sz="2800" dirty="0">
              <a:solidFill>
                <a:prstClr val="white"/>
              </a:solidFill>
              <a:latin typeface="Bahnschrift SemiBold SemiConden" pitchFamily="34" charset="0"/>
            </a:endParaRPr>
          </a:p>
        </p:txBody>
      </p:sp>
      <p:sp>
        <p:nvSpPr>
          <p:cNvPr id="17" name="Rounded Rectangle 11">
            <a:extLst>
              <a:ext uri="{FF2B5EF4-FFF2-40B4-BE49-F238E27FC236}">
                <a16:creationId xmlns:a16="http://schemas.microsoft.com/office/drawing/2014/main" id="{5B096DD3-B58A-46DF-AB94-D2F32F9572BD}"/>
              </a:ext>
            </a:extLst>
          </p:cNvPr>
          <p:cNvSpPr/>
          <p:nvPr/>
        </p:nvSpPr>
        <p:spPr>
          <a:xfrm>
            <a:off x="1140034" y="3617289"/>
            <a:ext cx="7517081" cy="72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SINERGITAS PUSAT DAN DAERAH</a:t>
            </a:r>
            <a:endParaRPr lang="id-ID" sz="2800" dirty="0">
              <a:solidFill>
                <a:prstClr val="white"/>
              </a:solidFill>
              <a:latin typeface="Bahnschrift SemiBold SemiConden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35A5F6-B95A-4684-AC02-8A348ED3C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6518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96932D9F-BA25-4D89-A604-418449EF7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" t="20486" r="23416" b="14546"/>
          <a:stretch>
            <a:fillRect/>
          </a:stretch>
        </p:blipFill>
        <p:spPr bwMode="auto">
          <a:xfrm>
            <a:off x="-12700" y="80963"/>
            <a:ext cx="9906000" cy="644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1FDCFD-5C28-4031-9C83-6AB4ABDE3138}"/>
              </a:ext>
            </a:extLst>
          </p:cNvPr>
          <p:cNvSpPr txBox="1"/>
          <p:nvPr/>
        </p:nvSpPr>
        <p:spPr>
          <a:xfrm>
            <a:off x="2014538" y="1447800"/>
            <a:ext cx="1914525" cy="1654175"/>
          </a:xfrm>
          <a:prstGeom prst="rect">
            <a:avLst/>
          </a:prstGeom>
          <a:noFill/>
          <a:ln w="38100">
            <a:solidFill>
              <a:srgbClr val="FF2F2F"/>
            </a:solidFill>
            <a:prstDash val="sysDash"/>
          </a:ln>
        </p:spPr>
        <p:txBody>
          <a:bodyPr>
            <a:spAutoFit/>
          </a:bodyPr>
          <a:lstStyle/>
          <a:p>
            <a:pPr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799" dirty="0">
              <a:latin typeface="+mn-lt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3419E-2C61-4D2E-8CBA-276749C6701C}"/>
              </a:ext>
            </a:extLst>
          </p:cNvPr>
          <p:cNvSpPr txBox="1"/>
          <p:nvPr/>
        </p:nvSpPr>
        <p:spPr>
          <a:xfrm>
            <a:off x="46038" y="1435100"/>
            <a:ext cx="1914525" cy="1654175"/>
          </a:xfrm>
          <a:prstGeom prst="rect">
            <a:avLst/>
          </a:prstGeom>
          <a:noFill/>
          <a:ln w="38100">
            <a:solidFill>
              <a:srgbClr val="FF2F2F"/>
            </a:solidFill>
            <a:prstDash val="sysDash"/>
          </a:ln>
        </p:spPr>
        <p:txBody>
          <a:bodyPr>
            <a:spAutoFit/>
          </a:bodyPr>
          <a:lstStyle/>
          <a:p>
            <a:pPr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799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2"/>
          <a:srcRect l="28824" t="17778" r="54926" b="51372"/>
          <a:stretch>
            <a:fillRect/>
          </a:stretch>
        </p:blipFill>
        <p:spPr bwMode="auto">
          <a:xfrm>
            <a:off x="0" y="680344"/>
            <a:ext cx="1778695" cy="998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149507" name="TextBox 4"/>
          <p:cNvSpPr txBox="1">
            <a:spLocks noChangeArrowheads="1"/>
          </p:cNvSpPr>
          <p:nvPr/>
        </p:nvSpPr>
        <p:spPr bwMode="auto">
          <a:xfrm>
            <a:off x="1902520" y="691952"/>
            <a:ext cx="7781627" cy="992579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altLang="en-US" sz="325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INDIKATOR KINERJA UTAMA </a:t>
            </a:r>
            <a:endParaRPr lang="id-ID" altLang="en-US" sz="325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sv-SE" altLang="en-US" sz="2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PEMERINTAH DAERAH </a:t>
            </a:r>
            <a:r>
              <a:rPr lang="id-ID" altLang="en-US" sz="2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2021</a:t>
            </a:r>
            <a:endParaRPr lang="en-AU" altLang="en-US" sz="26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4478" y="1714798"/>
          <a:ext cx="9579669" cy="4545411"/>
        </p:xfrm>
        <a:graphic>
          <a:graphicData uri="http://schemas.openxmlformats.org/drawingml/2006/table">
            <a:tbl>
              <a:tblPr/>
              <a:tblGrid>
                <a:gridCol w="982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0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3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2000" b="1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No</a:t>
                      </a:r>
                      <a:endParaRPr lang="id-ID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2000" b="1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Indikator Kinerja Utama Daerah</a:t>
                      </a:r>
                      <a:endParaRPr lang="id-ID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2000" b="1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Target Capaian </a:t>
                      </a:r>
                      <a:endParaRPr lang="id-ID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1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Persentase penurunan konflik SARA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15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2</a:t>
                      </a:r>
                      <a:endParaRPr lang="id-ID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Indeks Reformasi Birokrasi</a:t>
                      </a:r>
                      <a:endParaRPr lang="id-ID" sz="23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78</a:t>
                      </a:r>
                      <a:endParaRPr lang="id-ID" sz="23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3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Angka Kemiskinan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9,05-8,05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8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4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Indeks Gini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0,350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5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Tingkat Pengangguran Terbuka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4,23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48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6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Pertumbuhan Ekonomi</a:t>
                      </a:r>
                      <a:r>
                        <a:rPr lang="id-ID" sz="1600" b="0" baseline="300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*)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5,</a:t>
                      </a: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8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-</a:t>
                      </a: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6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,</a:t>
                      </a: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3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7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Inflasi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3,0±1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48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8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PDRB per kapita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41,15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48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9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Indeks Williamson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0,58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10</a:t>
                      </a:r>
                      <a:endParaRPr lang="id-ID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Nilai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Tukar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 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Petani</a:t>
                      </a:r>
                      <a:endParaRPr lang="id-ID" sz="1600" b="0" kern="1200" dirty="0">
                        <a:solidFill>
                          <a:schemeClr val="tx1"/>
                        </a:solidFill>
                        <a:latin typeface="Bookman Old Style"/>
                        <a:ea typeface="Times New Roman"/>
                        <a:cs typeface="Tahoma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109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kern="12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11</a:t>
                      </a: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kern="12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Indeks Pembangunan Manusia (IPM)</a:t>
                      </a: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72,52</a:t>
                      </a:r>
                      <a:endParaRPr lang="id-ID" sz="23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12</a:t>
                      </a:r>
                      <a:endParaRPr lang="id-ID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Indeks Pembangunan Gender (IPG)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b="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92,12</a:t>
                      </a:r>
                      <a:endParaRPr lang="id-ID" sz="23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2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50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13</a:t>
                      </a:r>
                      <a:endParaRPr lang="id-ID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Indeks Kualitas Lingkungan Hidup (IKLH)</a:t>
                      </a:r>
                      <a:endParaRPr lang="id-ID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solidFill>
                            <a:srgbClr val="000000"/>
                          </a:solidFill>
                          <a:latin typeface="Bookman Old Style"/>
                          <a:ea typeface="Times New Roman"/>
                          <a:cs typeface="Tahoma"/>
                        </a:rPr>
                        <a:t>67,02</a:t>
                      </a:r>
                      <a:endParaRPr lang="id-ID" sz="2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71" marR="4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5FC952-7191-4FE8-800D-92F5D75A6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8570964"/>
      </p:ext>
    </p:extLst>
  </p:cSld>
  <p:clrMapOvr>
    <a:masterClrMapping/>
  </p:clrMapOvr>
  <p:transition spd="slow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9A53165-6530-40AF-8494-12ED9A6DECA5}"/>
              </a:ext>
            </a:extLst>
          </p:cNvPr>
          <p:cNvGraphicFramePr/>
          <p:nvPr/>
        </p:nvGraphicFramePr>
        <p:xfrm>
          <a:off x="190467" y="1500175"/>
          <a:ext cx="4267234" cy="5030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AFCC5564-AA24-48F4-AB58-B7AD80E9162B}"/>
              </a:ext>
            </a:extLst>
          </p:cNvPr>
          <p:cNvGraphicFramePr/>
          <p:nvPr/>
        </p:nvGraphicFramePr>
        <p:xfrm>
          <a:off x="5030392" y="1428737"/>
          <a:ext cx="4643469" cy="5025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AFC8C0D7-A716-4F89-BE47-F4BFCA8DA2CF}"/>
              </a:ext>
            </a:extLst>
          </p:cNvPr>
          <p:cNvSpPr/>
          <p:nvPr/>
        </p:nvSpPr>
        <p:spPr>
          <a:xfrm>
            <a:off x="2173288" y="733425"/>
            <a:ext cx="5862637" cy="5254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07206" tIns="53603" rIns="107206" bIns="53603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tabLst>
                <a:tab pos="1618105" algn="l"/>
              </a:tabLst>
              <a:defRPr/>
            </a:pPr>
            <a:r>
              <a:rPr lang="id-ID" sz="3200" b="1" dirty="0">
                <a:latin typeface="Arial Black" panose="020B0A04020102020204" pitchFamily="34" charset="0"/>
              </a:rPr>
              <a:t>PROGRAM UNGGULAN</a:t>
            </a:r>
            <a:endParaRPr 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21" name="Flowchart: Stored Data 20">
            <a:extLst>
              <a:ext uri="{FF2B5EF4-FFF2-40B4-BE49-F238E27FC236}">
                <a16:creationId xmlns:a16="http://schemas.microsoft.com/office/drawing/2014/main" id="{1123D55C-34C5-4B7A-9B78-EEA9A386870E}"/>
              </a:ext>
            </a:extLst>
          </p:cNvPr>
          <p:cNvSpPr/>
          <p:nvPr/>
        </p:nvSpPr>
        <p:spPr>
          <a:xfrm>
            <a:off x="347663" y="750888"/>
            <a:ext cx="1655762" cy="506412"/>
          </a:xfrm>
          <a:prstGeom prst="flowChartOnlineStorag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06" tIns="53603" rIns="107206" bIns="53603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Flowchart: Stored Data 21">
            <a:extLst>
              <a:ext uri="{FF2B5EF4-FFF2-40B4-BE49-F238E27FC236}">
                <a16:creationId xmlns:a16="http://schemas.microsoft.com/office/drawing/2014/main" id="{9006F941-1F6B-4B09-A4DB-37CFDED8A776}"/>
              </a:ext>
            </a:extLst>
          </p:cNvPr>
          <p:cNvSpPr/>
          <p:nvPr/>
        </p:nvSpPr>
        <p:spPr>
          <a:xfrm rot="10800000">
            <a:off x="8035925" y="755650"/>
            <a:ext cx="1657350" cy="508000"/>
          </a:xfrm>
          <a:prstGeom prst="flowChartOnlineStorag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06" tIns="53603" rIns="107206" bIns="53603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78758A-0430-4A6D-8489-9FD0FE8B61C0}"/>
              </a:ext>
            </a:extLst>
          </p:cNvPr>
          <p:cNvCxnSpPr/>
          <p:nvPr/>
        </p:nvCxnSpPr>
        <p:spPr>
          <a:xfrm rot="5400000">
            <a:off x="2472531" y="4160044"/>
            <a:ext cx="4740275" cy="1588"/>
          </a:xfrm>
          <a:prstGeom prst="line">
            <a:avLst/>
          </a:prstGeom>
          <a:ln w="34925" cmpd="thickThin">
            <a:solidFill>
              <a:srgbClr val="98480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A849C5-201D-43C6-9C2A-4DCD5DE33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22</a:t>
            </a:fld>
            <a:endParaRPr lang="en-A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45C5726-2067-4BAB-BB6B-55E57926D4CE}"/>
              </a:ext>
            </a:extLst>
          </p:cNvPr>
          <p:cNvSpPr txBox="1">
            <a:spLocks/>
          </p:cNvSpPr>
          <p:nvPr/>
        </p:nvSpPr>
        <p:spPr>
          <a:xfrm>
            <a:off x="17815" y="2921328"/>
            <a:ext cx="8853053" cy="639763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AU" sz="3400" b="1" dirty="0" err="1">
                <a:solidFill>
                  <a:prstClr val="white"/>
                </a:solidFill>
                <a:latin typeface="Bahnschrift SemiBold SemiConden" panose="020B0502040204020203" pitchFamily="34" charset="0"/>
                <a:ea typeface="Cambria Math" panose="02040503050406030204" pitchFamily="18" charset="0"/>
              </a:rPr>
              <a:t>SINERGITAS</a:t>
            </a:r>
            <a:r>
              <a:rPr lang="en-AU" sz="3400" b="1" dirty="0">
                <a:solidFill>
                  <a:prstClr val="white"/>
                </a:solidFill>
                <a:latin typeface="Bahnschrift SemiBold SemiConden" panose="020B0502040204020203" pitchFamily="34" charset="0"/>
                <a:ea typeface="Cambria Math" panose="02040503050406030204" pitchFamily="18" charset="0"/>
              </a:rPr>
              <a:t> </a:t>
            </a:r>
            <a:r>
              <a:rPr lang="en-AU" sz="3400" b="1" dirty="0" err="1">
                <a:solidFill>
                  <a:prstClr val="white"/>
                </a:solidFill>
                <a:latin typeface="Bahnschrift SemiBold SemiConden" panose="020B0502040204020203" pitchFamily="34" charset="0"/>
                <a:ea typeface="Cambria Math" panose="02040503050406030204" pitchFamily="18" charset="0"/>
              </a:rPr>
              <a:t>KEBIJAKAN</a:t>
            </a:r>
            <a:r>
              <a:rPr lang="en-AU" sz="3400" b="1" dirty="0">
                <a:solidFill>
                  <a:prstClr val="white"/>
                </a:solidFill>
                <a:latin typeface="Bahnschrift SemiBold SemiConden" panose="020B0502040204020203" pitchFamily="34" charset="0"/>
                <a:ea typeface="Cambria Math" panose="02040503050406030204" pitchFamily="18" charset="0"/>
              </a:rPr>
              <a:t> PUSAT DAN DAERAH</a:t>
            </a:r>
            <a:endParaRPr lang="id-ID" sz="3400" b="1" dirty="0">
              <a:solidFill>
                <a:prstClr val="white"/>
              </a:solidFill>
              <a:latin typeface="Bahnschrift SemiBold SemiConden" panose="020B0502040204020203" pitchFamily="34" charset="0"/>
              <a:ea typeface="Cambria Math" panose="020405030504060302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F232AF-9284-4C6C-8E4B-3F42ABCCA09B}"/>
              </a:ext>
            </a:extLst>
          </p:cNvPr>
          <p:cNvSpPr/>
          <p:nvPr/>
        </p:nvSpPr>
        <p:spPr>
          <a:xfrm>
            <a:off x="9126184" y="2921328"/>
            <a:ext cx="762000" cy="639763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E25BB8-59F8-43FA-B190-3D35ECDA2086}"/>
              </a:ext>
            </a:extLst>
          </p:cNvPr>
          <p:cNvSpPr/>
          <p:nvPr/>
        </p:nvSpPr>
        <p:spPr>
          <a:xfrm>
            <a:off x="8915047" y="2921328"/>
            <a:ext cx="157162" cy="639763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8306E2-E53E-4693-8AB3-2D05D670C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6927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82D9D-E2FC-41D9-BCB0-44F43E82A635}"/>
              </a:ext>
            </a:extLst>
          </p:cNvPr>
          <p:cNvSpPr txBox="1">
            <a:spLocks/>
          </p:cNvSpPr>
          <p:nvPr/>
        </p:nvSpPr>
        <p:spPr>
          <a:xfrm>
            <a:off x="0" y="-22225"/>
            <a:ext cx="9906000" cy="50165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+mn-lt"/>
              </a:rPr>
              <a:t>SINERGITAS </a:t>
            </a:r>
            <a:r>
              <a:rPr lang="id-ID" sz="3200" b="1" dirty="0">
                <a:solidFill>
                  <a:schemeClr val="bg1"/>
                </a:solidFill>
                <a:latin typeface="+mn-lt"/>
              </a:rPr>
              <a:t>PRIORITAS PEMBANGUNAN TAHUN 2021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A2F87809-C87F-4864-8518-16A5AB6246A7}"/>
              </a:ext>
            </a:extLst>
          </p:cNvPr>
          <p:cNvSpPr/>
          <p:nvPr/>
        </p:nvSpPr>
        <p:spPr bwMode="auto">
          <a:xfrm>
            <a:off x="590550" y="857250"/>
            <a:ext cx="471488" cy="48260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35832"/>
                </a:lnTo>
                <a:lnTo>
                  <a:pt x="472122" y="535832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DBF43DE-88C0-46CE-BD65-E3F57A377CC9}"/>
              </a:ext>
            </a:extLst>
          </p:cNvPr>
          <p:cNvSpPr/>
          <p:nvPr/>
        </p:nvSpPr>
        <p:spPr bwMode="auto">
          <a:xfrm>
            <a:off x="969963" y="1101725"/>
            <a:ext cx="2519362" cy="538163"/>
          </a:xfrm>
          <a:custGeom>
            <a:avLst/>
            <a:gdLst>
              <a:gd name="connsiteX0" fmla="*/ 0 w 2465006"/>
              <a:gd name="connsiteY0" fmla="*/ 81173 h 811731"/>
              <a:gd name="connsiteX1" fmla="*/ 81173 w 2465006"/>
              <a:gd name="connsiteY1" fmla="*/ 0 h 811731"/>
              <a:gd name="connsiteX2" fmla="*/ 2383833 w 2465006"/>
              <a:gd name="connsiteY2" fmla="*/ 0 h 811731"/>
              <a:gd name="connsiteX3" fmla="*/ 2465006 w 2465006"/>
              <a:gd name="connsiteY3" fmla="*/ 81173 h 811731"/>
              <a:gd name="connsiteX4" fmla="*/ 2465006 w 2465006"/>
              <a:gd name="connsiteY4" fmla="*/ 730558 h 811731"/>
              <a:gd name="connsiteX5" fmla="*/ 2383833 w 2465006"/>
              <a:gd name="connsiteY5" fmla="*/ 811731 h 811731"/>
              <a:gd name="connsiteX6" fmla="*/ 81173 w 2465006"/>
              <a:gd name="connsiteY6" fmla="*/ 811731 h 811731"/>
              <a:gd name="connsiteX7" fmla="*/ 0 w 2465006"/>
              <a:gd name="connsiteY7" fmla="*/ 730558 h 811731"/>
              <a:gd name="connsiteX8" fmla="*/ 0 w 2465006"/>
              <a:gd name="connsiteY8" fmla="*/ 81173 h 811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5006" h="811731">
                <a:moveTo>
                  <a:pt x="0" y="81173"/>
                </a:moveTo>
                <a:cubicBezTo>
                  <a:pt x="0" y="36342"/>
                  <a:pt x="36342" y="0"/>
                  <a:pt x="81173" y="0"/>
                </a:cubicBezTo>
                <a:lnTo>
                  <a:pt x="2383833" y="0"/>
                </a:lnTo>
                <a:cubicBezTo>
                  <a:pt x="2428664" y="0"/>
                  <a:pt x="2465006" y="36342"/>
                  <a:pt x="2465006" y="81173"/>
                </a:cubicBezTo>
                <a:lnTo>
                  <a:pt x="2465006" y="730558"/>
                </a:lnTo>
                <a:cubicBezTo>
                  <a:pt x="2465006" y="775389"/>
                  <a:pt x="2428664" y="811731"/>
                  <a:pt x="2383833" y="811731"/>
                </a:cubicBezTo>
                <a:lnTo>
                  <a:pt x="81173" y="811731"/>
                </a:lnTo>
                <a:cubicBezTo>
                  <a:pt x="36342" y="811731"/>
                  <a:pt x="0" y="775389"/>
                  <a:pt x="0" y="730558"/>
                </a:cubicBezTo>
                <a:lnTo>
                  <a:pt x="0" y="81173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4082" tIns="35827" rIns="44082" bIns="35827" spcCol="1270" anchor="ctr"/>
          <a:lstStyle/>
          <a:p>
            <a:pPr algn="ctr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1. 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Memperkuat ketahanan ekonomi utk pertumbuhan yg berkualitas &amp; berkeadilan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6804C82-DBFF-40FF-ABC3-3CF37A8EC61D}"/>
              </a:ext>
            </a:extLst>
          </p:cNvPr>
          <p:cNvSpPr/>
          <p:nvPr/>
        </p:nvSpPr>
        <p:spPr bwMode="auto">
          <a:xfrm>
            <a:off x="584200" y="1846263"/>
            <a:ext cx="100013" cy="64611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11304"/>
                </a:lnTo>
                <a:lnTo>
                  <a:pt x="475648" y="141130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F1ECEC8-7198-4E17-B081-7BDF24645942}"/>
              </a:ext>
            </a:extLst>
          </p:cNvPr>
          <p:cNvSpPr/>
          <p:nvPr/>
        </p:nvSpPr>
        <p:spPr bwMode="auto">
          <a:xfrm>
            <a:off x="593725" y="1571625"/>
            <a:ext cx="500063" cy="210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335940"/>
                </a:lnTo>
                <a:lnTo>
                  <a:pt x="500203" y="233594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E668B57-F10D-48F7-81DB-7D1C31384EDC}"/>
              </a:ext>
            </a:extLst>
          </p:cNvPr>
          <p:cNvSpPr/>
          <p:nvPr/>
        </p:nvSpPr>
        <p:spPr bwMode="auto">
          <a:xfrm>
            <a:off x="1001713" y="3079750"/>
            <a:ext cx="2487612" cy="503238"/>
          </a:xfrm>
          <a:custGeom>
            <a:avLst/>
            <a:gdLst>
              <a:gd name="connsiteX0" fmla="*/ 0 w 2486973"/>
              <a:gd name="connsiteY0" fmla="*/ 71492 h 714922"/>
              <a:gd name="connsiteX1" fmla="*/ 71492 w 2486973"/>
              <a:gd name="connsiteY1" fmla="*/ 0 h 714922"/>
              <a:gd name="connsiteX2" fmla="*/ 2415481 w 2486973"/>
              <a:gd name="connsiteY2" fmla="*/ 0 h 714922"/>
              <a:gd name="connsiteX3" fmla="*/ 2486973 w 2486973"/>
              <a:gd name="connsiteY3" fmla="*/ 71492 h 714922"/>
              <a:gd name="connsiteX4" fmla="*/ 2486973 w 2486973"/>
              <a:gd name="connsiteY4" fmla="*/ 643430 h 714922"/>
              <a:gd name="connsiteX5" fmla="*/ 2415481 w 2486973"/>
              <a:gd name="connsiteY5" fmla="*/ 714922 h 714922"/>
              <a:gd name="connsiteX6" fmla="*/ 71492 w 2486973"/>
              <a:gd name="connsiteY6" fmla="*/ 714922 h 714922"/>
              <a:gd name="connsiteX7" fmla="*/ 0 w 2486973"/>
              <a:gd name="connsiteY7" fmla="*/ 643430 h 714922"/>
              <a:gd name="connsiteX8" fmla="*/ 0 w 2486973"/>
              <a:gd name="connsiteY8" fmla="*/ 71492 h 71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6973" h="714922">
                <a:moveTo>
                  <a:pt x="0" y="71492"/>
                </a:moveTo>
                <a:cubicBezTo>
                  <a:pt x="0" y="32008"/>
                  <a:pt x="32008" y="0"/>
                  <a:pt x="71492" y="0"/>
                </a:cubicBezTo>
                <a:lnTo>
                  <a:pt x="2415481" y="0"/>
                </a:lnTo>
                <a:cubicBezTo>
                  <a:pt x="2454965" y="0"/>
                  <a:pt x="2486973" y="32008"/>
                  <a:pt x="2486973" y="71492"/>
                </a:cubicBezTo>
                <a:lnTo>
                  <a:pt x="2486973" y="643430"/>
                </a:lnTo>
                <a:cubicBezTo>
                  <a:pt x="2486973" y="682914"/>
                  <a:pt x="2454965" y="714922"/>
                  <a:pt x="2415481" y="714922"/>
                </a:cubicBezTo>
                <a:lnTo>
                  <a:pt x="71492" y="714922"/>
                </a:lnTo>
                <a:cubicBezTo>
                  <a:pt x="32008" y="714922"/>
                  <a:pt x="0" y="682914"/>
                  <a:pt x="0" y="643430"/>
                </a:cubicBezTo>
                <a:lnTo>
                  <a:pt x="0" y="71492"/>
                </a:lnTo>
                <a:close/>
              </a:path>
            </a:pathLst>
          </a:custGeom>
          <a:solidFill>
            <a:srgbClr val="FF0000">
              <a:alpha val="90000"/>
            </a:srgbClr>
          </a:solidFill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682" tIns="31459" rIns="38682" bIns="31459" spcCol="1270" anchor="ctr"/>
          <a:lstStyle/>
          <a:p>
            <a:pPr algn="ctr" defTabSz="505619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138" b="1" dirty="0">
                <a:solidFill>
                  <a:schemeClr val="bg1"/>
                </a:solidFill>
              </a:rPr>
              <a:t>4. Revolusi mental &amp; pembangunan kebudayaan 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BCC1E33-0574-462B-91E7-D850F0F5A0F7}"/>
              </a:ext>
            </a:extLst>
          </p:cNvPr>
          <p:cNvSpPr/>
          <p:nvPr/>
        </p:nvSpPr>
        <p:spPr bwMode="auto">
          <a:xfrm>
            <a:off x="585788" y="1484313"/>
            <a:ext cx="508000" cy="3621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104732"/>
                </a:lnTo>
                <a:lnTo>
                  <a:pt x="507988" y="4104732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3589D0B7-7ADF-42DD-9A3D-130D0DC62E13}"/>
              </a:ext>
            </a:extLst>
          </p:cNvPr>
          <p:cNvSpPr/>
          <p:nvPr/>
        </p:nvSpPr>
        <p:spPr bwMode="auto">
          <a:xfrm>
            <a:off x="1014413" y="3717925"/>
            <a:ext cx="2522537" cy="609600"/>
          </a:xfrm>
          <a:custGeom>
            <a:avLst/>
            <a:gdLst>
              <a:gd name="connsiteX0" fmla="*/ 0 w 2523804"/>
              <a:gd name="connsiteY0" fmla="*/ 67781 h 677814"/>
              <a:gd name="connsiteX1" fmla="*/ 67781 w 2523804"/>
              <a:gd name="connsiteY1" fmla="*/ 0 h 677814"/>
              <a:gd name="connsiteX2" fmla="*/ 2456023 w 2523804"/>
              <a:gd name="connsiteY2" fmla="*/ 0 h 677814"/>
              <a:gd name="connsiteX3" fmla="*/ 2523804 w 2523804"/>
              <a:gd name="connsiteY3" fmla="*/ 67781 h 677814"/>
              <a:gd name="connsiteX4" fmla="*/ 2523804 w 2523804"/>
              <a:gd name="connsiteY4" fmla="*/ 610033 h 677814"/>
              <a:gd name="connsiteX5" fmla="*/ 2456023 w 2523804"/>
              <a:gd name="connsiteY5" fmla="*/ 677814 h 677814"/>
              <a:gd name="connsiteX6" fmla="*/ 67781 w 2523804"/>
              <a:gd name="connsiteY6" fmla="*/ 677814 h 677814"/>
              <a:gd name="connsiteX7" fmla="*/ 0 w 2523804"/>
              <a:gd name="connsiteY7" fmla="*/ 610033 h 677814"/>
              <a:gd name="connsiteX8" fmla="*/ 0 w 2523804"/>
              <a:gd name="connsiteY8" fmla="*/ 67781 h 67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804" h="677814">
                <a:moveTo>
                  <a:pt x="0" y="67781"/>
                </a:moveTo>
                <a:cubicBezTo>
                  <a:pt x="0" y="30347"/>
                  <a:pt x="30347" y="0"/>
                  <a:pt x="67781" y="0"/>
                </a:cubicBezTo>
                <a:lnTo>
                  <a:pt x="2456023" y="0"/>
                </a:lnTo>
                <a:cubicBezTo>
                  <a:pt x="2493457" y="0"/>
                  <a:pt x="2523804" y="30347"/>
                  <a:pt x="2523804" y="67781"/>
                </a:cubicBezTo>
                <a:lnTo>
                  <a:pt x="2523804" y="610033"/>
                </a:lnTo>
                <a:cubicBezTo>
                  <a:pt x="2523804" y="647467"/>
                  <a:pt x="2493457" y="677814"/>
                  <a:pt x="2456023" y="677814"/>
                </a:cubicBezTo>
                <a:lnTo>
                  <a:pt x="67781" y="677814"/>
                </a:lnTo>
                <a:cubicBezTo>
                  <a:pt x="30347" y="677814"/>
                  <a:pt x="0" y="647467"/>
                  <a:pt x="0" y="610033"/>
                </a:cubicBezTo>
                <a:lnTo>
                  <a:pt x="0" y="67781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0895" tIns="32640" rIns="40895" bIns="32640" spcCol="1270" anchor="ctr"/>
          <a:lstStyle/>
          <a:p>
            <a:pPr algn="ctr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5. 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Memperkuat infrastuktur utk mendukung pengembangan ekonomi &amp; pelayanan dasar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7802DACC-FC23-4F58-BAFC-F15163F954A6}"/>
              </a:ext>
            </a:extLst>
          </p:cNvPr>
          <p:cNvSpPr/>
          <p:nvPr/>
        </p:nvSpPr>
        <p:spPr bwMode="auto">
          <a:xfrm flipH="1">
            <a:off x="8659813" y="1263650"/>
            <a:ext cx="147637" cy="4460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95211"/>
                </a:lnTo>
                <a:lnTo>
                  <a:pt x="445392" y="495211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7609913A-F0A4-43D9-8D09-5FE4D01BE197}"/>
              </a:ext>
            </a:extLst>
          </p:cNvPr>
          <p:cNvSpPr/>
          <p:nvPr/>
        </p:nvSpPr>
        <p:spPr bwMode="auto">
          <a:xfrm>
            <a:off x="5708994" y="1508725"/>
            <a:ext cx="2789384" cy="565321"/>
          </a:xfrm>
          <a:custGeom>
            <a:avLst/>
            <a:gdLst>
              <a:gd name="connsiteX0" fmla="*/ 0 w 2789376"/>
              <a:gd name="connsiteY0" fmla="*/ 62785 h 627845"/>
              <a:gd name="connsiteX1" fmla="*/ 62785 w 2789376"/>
              <a:gd name="connsiteY1" fmla="*/ 0 h 627845"/>
              <a:gd name="connsiteX2" fmla="*/ 2726592 w 2789376"/>
              <a:gd name="connsiteY2" fmla="*/ 0 h 627845"/>
              <a:gd name="connsiteX3" fmla="*/ 2789377 w 2789376"/>
              <a:gd name="connsiteY3" fmla="*/ 62785 h 627845"/>
              <a:gd name="connsiteX4" fmla="*/ 2789376 w 2789376"/>
              <a:gd name="connsiteY4" fmla="*/ 565061 h 627845"/>
              <a:gd name="connsiteX5" fmla="*/ 2726591 w 2789376"/>
              <a:gd name="connsiteY5" fmla="*/ 627846 h 627845"/>
              <a:gd name="connsiteX6" fmla="*/ 62785 w 2789376"/>
              <a:gd name="connsiteY6" fmla="*/ 627845 h 627845"/>
              <a:gd name="connsiteX7" fmla="*/ 0 w 2789376"/>
              <a:gd name="connsiteY7" fmla="*/ 565060 h 627845"/>
              <a:gd name="connsiteX8" fmla="*/ 0 w 2789376"/>
              <a:gd name="connsiteY8" fmla="*/ 62785 h 62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9376" h="627845">
                <a:moveTo>
                  <a:pt x="0" y="62785"/>
                </a:moveTo>
                <a:cubicBezTo>
                  <a:pt x="0" y="28110"/>
                  <a:pt x="28110" y="0"/>
                  <a:pt x="62785" y="0"/>
                </a:cubicBezTo>
                <a:lnTo>
                  <a:pt x="2726592" y="0"/>
                </a:lnTo>
                <a:cubicBezTo>
                  <a:pt x="2761267" y="0"/>
                  <a:pt x="2789377" y="28110"/>
                  <a:pt x="2789377" y="62785"/>
                </a:cubicBezTo>
                <a:cubicBezTo>
                  <a:pt x="2789377" y="230210"/>
                  <a:pt x="2789376" y="397636"/>
                  <a:pt x="2789376" y="565061"/>
                </a:cubicBezTo>
                <a:cubicBezTo>
                  <a:pt x="2789376" y="599736"/>
                  <a:pt x="2761266" y="627846"/>
                  <a:pt x="2726591" y="627846"/>
                </a:cubicBezTo>
                <a:lnTo>
                  <a:pt x="62785" y="627845"/>
                </a:lnTo>
                <a:cubicBezTo>
                  <a:pt x="28110" y="627845"/>
                  <a:pt x="0" y="599735"/>
                  <a:pt x="0" y="565060"/>
                </a:cubicBezTo>
                <a:lnTo>
                  <a:pt x="0" y="62785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B w="0" h="1905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941" tIns="29387" rIns="36610" bIns="29387" spcCol="1270" anchor="ctr"/>
          <a:lstStyle/>
          <a:p>
            <a:pPr marL="277317" indent="-188317" defTabSz="505619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1. 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Pen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ingkatan percepatan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pengurangan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kemiskinan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pengangguran</a:t>
            </a:r>
            <a:endParaRPr lang="id-ID" sz="1138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26C381BC-66D5-4E8C-94D2-0F1E60FBCC61}"/>
              </a:ext>
            </a:extLst>
          </p:cNvPr>
          <p:cNvSpPr/>
          <p:nvPr/>
        </p:nvSpPr>
        <p:spPr bwMode="auto">
          <a:xfrm flipH="1">
            <a:off x="6426200" y="1058863"/>
            <a:ext cx="2378075" cy="13017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743566"/>
                </a:lnTo>
                <a:lnTo>
                  <a:pt x="476360" y="1743566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85EB209B-DD10-4175-A912-460CBF15B431}"/>
              </a:ext>
            </a:extLst>
          </p:cNvPr>
          <p:cNvSpPr/>
          <p:nvPr/>
        </p:nvSpPr>
        <p:spPr bwMode="auto">
          <a:xfrm>
            <a:off x="5745163" y="2524125"/>
            <a:ext cx="2752725" cy="706438"/>
          </a:xfrm>
          <a:custGeom>
            <a:avLst/>
            <a:gdLst>
              <a:gd name="connsiteX0" fmla="*/ 0 w 2751838"/>
              <a:gd name="connsiteY0" fmla="*/ 78542 h 785416"/>
              <a:gd name="connsiteX1" fmla="*/ 78542 w 2751838"/>
              <a:gd name="connsiteY1" fmla="*/ 0 h 785416"/>
              <a:gd name="connsiteX2" fmla="*/ 2673296 w 2751838"/>
              <a:gd name="connsiteY2" fmla="*/ 0 h 785416"/>
              <a:gd name="connsiteX3" fmla="*/ 2751838 w 2751838"/>
              <a:gd name="connsiteY3" fmla="*/ 78542 h 785416"/>
              <a:gd name="connsiteX4" fmla="*/ 2751838 w 2751838"/>
              <a:gd name="connsiteY4" fmla="*/ 706874 h 785416"/>
              <a:gd name="connsiteX5" fmla="*/ 2673296 w 2751838"/>
              <a:gd name="connsiteY5" fmla="*/ 785416 h 785416"/>
              <a:gd name="connsiteX6" fmla="*/ 78542 w 2751838"/>
              <a:gd name="connsiteY6" fmla="*/ 785416 h 785416"/>
              <a:gd name="connsiteX7" fmla="*/ 0 w 2751838"/>
              <a:gd name="connsiteY7" fmla="*/ 706874 h 785416"/>
              <a:gd name="connsiteX8" fmla="*/ 0 w 2751838"/>
              <a:gd name="connsiteY8" fmla="*/ 78542 h 78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1838" h="785416">
                <a:moveTo>
                  <a:pt x="0" y="78542"/>
                </a:moveTo>
                <a:cubicBezTo>
                  <a:pt x="0" y="35164"/>
                  <a:pt x="35164" y="0"/>
                  <a:pt x="78542" y="0"/>
                </a:cubicBezTo>
                <a:lnTo>
                  <a:pt x="2673296" y="0"/>
                </a:lnTo>
                <a:cubicBezTo>
                  <a:pt x="2716674" y="0"/>
                  <a:pt x="2751838" y="35164"/>
                  <a:pt x="2751838" y="78542"/>
                </a:cubicBezTo>
                <a:lnTo>
                  <a:pt x="2751838" y="706874"/>
                </a:lnTo>
                <a:cubicBezTo>
                  <a:pt x="2751838" y="750252"/>
                  <a:pt x="2716674" y="785416"/>
                  <a:pt x="2673296" y="785416"/>
                </a:cubicBezTo>
                <a:lnTo>
                  <a:pt x="78542" y="785416"/>
                </a:lnTo>
                <a:cubicBezTo>
                  <a:pt x="35164" y="785416"/>
                  <a:pt x="0" y="750252"/>
                  <a:pt x="0" y="706874"/>
                </a:cubicBezTo>
                <a:lnTo>
                  <a:pt x="0" y="78542"/>
                </a:lnTo>
                <a:close/>
              </a:path>
            </a:pathLst>
          </a:custGeom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0360" tIns="33137" rIns="40360" bIns="33137" spcCol="1270" anchor="ctr"/>
          <a:lstStyle/>
          <a:p>
            <a:pPr algn="ctr" defTabSz="505619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2.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Peningkatan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kualitas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hidup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kapasitas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SDM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Jawa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 Tengah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menuju SDM Jawa Tengah berdaya saing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1CF0BD2E-4D35-4D2B-B847-C4D0EB51FF3D}"/>
              </a:ext>
            </a:extLst>
          </p:cNvPr>
          <p:cNvSpPr/>
          <p:nvPr/>
        </p:nvSpPr>
        <p:spPr bwMode="auto">
          <a:xfrm flipH="1">
            <a:off x="8110538" y="1336675"/>
            <a:ext cx="693737" cy="127952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944721"/>
                </a:lnTo>
                <a:lnTo>
                  <a:pt x="524969" y="2944721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AC1A6669-58A0-4876-94CB-245BB560E6E5}"/>
              </a:ext>
            </a:extLst>
          </p:cNvPr>
          <p:cNvSpPr/>
          <p:nvPr/>
        </p:nvSpPr>
        <p:spPr bwMode="auto">
          <a:xfrm>
            <a:off x="5737225" y="3817938"/>
            <a:ext cx="2703513" cy="788987"/>
          </a:xfrm>
          <a:custGeom>
            <a:avLst/>
            <a:gdLst>
              <a:gd name="connsiteX0" fmla="*/ 0 w 2703370"/>
              <a:gd name="connsiteY0" fmla="*/ 70225 h 702253"/>
              <a:gd name="connsiteX1" fmla="*/ 70225 w 2703370"/>
              <a:gd name="connsiteY1" fmla="*/ 0 h 702253"/>
              <a:gd name="connsiteX2" fmla="*/ 2633145 w 2703370"/>
              <a:gd name="connsiteY2" fmla="*/ 0 h 702253"/>
              <a:gd name="connsiteX3" fmla="*/ 2703370 w 2703370"/>
              <a:gd name="connsiteY3" fmla="*/ 70225 h 702253"/>
              <a:gd name="connsiteX4" fmla="*/ 2703370 w 2703370"/>
              <a:gd name="connsiteY4" fmla="*/ 632028 h 702253"/>
              <a:gd name="connsiteX5" fmla="*/ 2633145 w 2703370"/>
              <a:gd name="connsiteY5" fmla="*/ 702253 h 702253"/>
              <a:gd name="connsiteX6" fmla="*/ 70225 w 2703370"/>
              <a:gd name="connsiteY6" fmla="*/ 702253 h 702253"/>
              <a:gd name="connsiteX7" fmla="*/ 0 w 2703370"/>
              <a:gd name="connsiteY7" fmla="*/ 632028 h 702253"/>
              <a:gd name="connsiteX8" fmla="*/ 0 w 2703370"/>
              <a:gd name="connsiteY8" fmla="*/ 70225 h 702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3370" h="702253">
                <a:moveTo>
                  <a:pt x="0" y="70225"/>
                </a:moveTo>
                <a:cubicBezTo>
                  <a:pt x="0" y="31441"/>
                  <a:pt x="31441" y="0"/>
                  <a:pt x="70225" y="0"/>
                </a:cubicBezTo>
                <a:lnTo>
                  <a:pt x="2633145" y="0"/>
                </a:lnTo>
                <a:cubicBezTo>
                  <a:pt x="2671929" y="0"/>
                  <a:pt x="2703370" y="31441"/>
                  <a:pt x="2703370" y="70225"/>
                </a:cubicBezTo>
                <a:lnTo>
                  <a:pt x="2703370" y="632028"/>
                </a:lnTo>
                <a:cubicBezTo>
                  <a:pt x="2703370" y="670812"/>
                  <a:pt x="2671929" y="702253"/>
                  <a:pt x="2633145" y="702253"/>
                </a:cubicBezTo>
                <a:lnTo>
                  <a:pt x="70225" y="702253"/>
                </a:lnTo>
                <a:cubicBezTo>
                  <a:pt x="31441" y="702253"/>
                  <a:pt x="0" y="670812"/>
                  <a:pt x="0" y="632028"/>
                </a:cubicBezTo>
                <a:lnTo>
                  <a:pt x="0" y="70225"/>
                </a:lnTo>
                <a:close/>
              </a:path>
            </a:pathLst>
          </a:custGeom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381" tIns="31158" rIns="38381" bIns="31158" spcCol="1270" anchor="ctr"/>
          <a:lstStyle/>
          <a:p>
            <a:pPr algn="ctr" defTabSz="505619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3.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nguatan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kapasitas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daya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saing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ekonomi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rakyat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dengan tetap memperhatikan keberlanjutan lingkungan hidup dan risiko bencana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0723B85A-617B-4BC7-9563-04F6A8FC9E00}"/>
              </a:ext>
            </a:extLst>
          </p:cNvPr>
          <p:cNvSpPr/>
          <p:nvPr/>
        </p:nvSpPr>
        <p:spPr bwMode="auto">
          <a:xfrm flipH="1">
            <a:off x="8440738" y="1539875"/>
            <a:ext cx="369887" cy="40401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022253"/>
                </a:lnTo>
                <a:lnTo>
                  <a:pt x="483837" y="4022253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7CF756A9-90B8-4D48-8B7E-F2C0C877AF7B}"/>
              </a:ext>
            </a:extLst>
          </p:cNvPr>
          <p:cNvSpPr/>
          <p:nvPr/>
        </p:nvSpPr>
        <p:spPr bwMode="auto">
          <a:xfrm>
            <a:off x="5713413" y="5135563"/>
            <a:ext cx="2743200" cy="765175"/>
          </a:xfrm>
          <a:custGeom>
            <a:avLst/>
            <a:gdLst>
              <a:gd name="connsiteX0" fmla="*/ 0 w 2742131"/>
              <a:gd name="connsiteY0" fmla="*/ 84975 h 849754"/>
              <a:gd name="connsiteX1" fmla="*/ 84975 w 2742131"/>
              <a:gd name="connsiteY1" fmla="*/ 0 h 849754"/>
              <a:gd name="connsiteX2" fmla="*/ 2657156 w 2742131"/>
              <a:gd name="connsiteY2" fmla="*/ 0 h 849754"/>
              <a:gd name="connsiteX3" fmla="*/ 2742131 w 2742131"/>
              <a:gd name="connsiteY3" fmla="*/ 84975 h 849754"/>
              <a:gd name="connsiteX4" fmla="*/ 2742131 w 2742131"/>
              <a:gd name="connsiteY4" fmla="*/ 764779 h 849754"/>
              <a:gd name="connsiteX5" fmla="*/ 2657156 w 2742131"/>
              <a:gd name="connsiteY5" fmla="*/ 849754 h 849754"/>
              <a:gd name="connsiteX6" fmla="*/ 84975 w 2742131"/>
              <a:gd name="connsiteY6" fmla="*/ 849754 h 849754"/>
              <a:gd name="connsiteX7" fmla="*/ 0 w 2742131"/>
              <a:gd name="connsiteY7" fmla="*/ 764779 h 849754"/>
              <a:gd name="connsiteX8" fmla="*/ 0 w 2742131"/>
              <a:gd name="connsiteY8" fmla="*/ 84975 h 849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2131" h="849754">
                <a:moveTo>
                  <a:pt x="0" y="84975"/>
                </a:moveTo>
                <a:cubicBezTo>
                  <a:pt x="0" y="38045"/>
                  <a:pt x="38045" y="0"/>
                  <a:pt x="84975" y="0"/>
                </a:cubicBezTo>
                <a:lnTo>
                  <a:pt x="2657156" y="0"/>
                </a:lnTo>
                <a:cubicBezTo>
                  <a:pt x="2704086" y="0"/>
                  <a:pt x="2742131" y="38045"/>
                  <a:pt x="2742131" y="84975"/>
                </a:cubicBezTo>
                <a:lnTo>
                  <a:pt x="2742131" y="764779"/>
                </a:lnTo>
                <a:cubicBezTo>
                  <a:pt x="2742131" y="811709"/>
                  <a:pt x="2704086" y="849754"/>
                  <a:pt x="2657156" y="849754"/>
                </a:cubicBezTo>
                <a:lnTo>
                  <a:pt x="84975" y="849754"/>
                </a:lnTo>
                <a:cubicBezTo>
                  <a:pt x="38045" y="849754"/>
                  <a:pt x="0" y="811709"/>
                  <a:pt x="0" y="764779"/>
                </a:cubicBezTo>
                <a:lnTo>
                  <a:pt x="0" y="84975"/>
                </a:lnTo>
                <a:close/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1891" tIns="34668" rIns="41891" bIns="34668" spcCol="1270" anchor="ctr"/>
          <a:lstStyle/>
          <a:p>
            <a:pPr algn="ctr" defTabSz="505619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4.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Pemantapan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tata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kelola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pemerintahan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dan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kondusivitas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wilayah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serta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peningkatan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kapasitas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fis</a:t>
            </a: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</a:t>
            </a:r>
            <a:r>
              <a:rPr lang="en-US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al </a:t>
            </a:r>
            <a:r>
              <a:rPr lang="en-US" sz="1138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daerah</a:t>
            </a:r>
            <a:endParaRPr lang="id-ID" sz="1138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24" name="Left-Right Arrow 23">
            <a:extLst>
              <a:ext uri="{FF2B5EF4-FFF2-40B4-BE49-F238E27FC236}">
                <a16:creationId xmlns:a16="http://schemas.microsoft.com/office/drawing/2014/main" id="{B4288554-7910-4E96-B71E-D97705CCE9EC}"/>
              </a:ext>
            </a:extLst>
          </p:cNvPr>
          <p:cNvSpPr/>
          <p:nvPr/>
        </p:nvSpPr>
        <p:spPr>
          <a:xfrm>
            <a:off x="3687763" y="755650"/>
            <a:ext cx="1652587" cy="273050"/>
          </a:xfrm>
          <a:prstGeom prst="leftRightArrow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189">
              <a:solidFill>
                <a:prstClr val="white"/>
              </a:solidFill>
            </a:endParaRPr>
          </a:p>
        </p:txBody>
      </p:sp>
      <p:sp>
        <p:nvSpPr>
          <p:cNvPr id="25" name="Left-Right Arrow 24">
            <a:extLst>
              <a:ext uri="{FF2B5EF4-FFF2-40B4-BE49-F238E27FC236}">
                <a16:creationId xmlns:a16="http://schemas.microsoft.com/office/drawing/2014/main" id="{6E801DD8-6899-46DE-ADEE-B88D3DD95D39}"/>
              </a:ext>
            </a:extLst>
          </p:cNvPr>
          <p:cNvSpPr/>
          <p:nvPr/>
        </p:nvSpPr>
        <p:spPr>
          <a:xfrm>
            <a:off x="3536950" y="5368925"/>
            <a:ext cx="2152650" cy="328613"/>
          </a:xfrm>
          <a:prstGeom prst="leftRightArrow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189">
              <a:solidFill>
                <a:prstClr val="white"/>
              </a:solidFill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1C471536-46CC-42F9-87BB-6BE94F17B778}"/>
              </a:ext>
            </a:extLst>
          </p:cNvPr>
          <p:cNvSpPr/>
          <p:nvPr/>
        </p:nvSpPr>
        <p:spPr bwMode="auto">
          <a:xfrm flipV="1">
            <a:off x="585788" y="1863725"/>
            <a:ext cx="471487" cy="34480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35832"/>
                </a:lnTo>
                <a:lnTo>
                  <a:pt x="472122" y="535832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5C8EAC9-DF14-4756-AF0C-BCB7F3F7BE2E}"/>
              </a:ext>
            </a:extLst>
          </p:cNvPr>
          <p:cNvSpPr/>
          <p:nvPr/>
        </p:nvSpPr>
        <p:spPr bwMode="auto">
          <a:xfrm>
            <a:off x="5380038" y="685800"/>
            <a:ext cx="3730625" cy="415925"/>
          </a:xfrm>
          <a:custGeom>
            <a:avLst/>
            <a:gdLst>
              <a:gd name="connsiteX0" fmla="*/ 0 w 3834083"/>
              <a:gd name="connsiteY0" fmla="*/ 55403 h 554029"/>
              <a:gd name="connsiteX1" fmla="*/ 55403 w 3834083"/>
              <a:gd name="connsiteY1" fmla="*/ 0 h 554029"/>
              <a:gd name="connsiteX2" fmla="*/ 3778680 w 3834083"/>
              <a:gd name="connsiteY2" fmla="*/ 0 h 554029"/>
              <a:gd name="connsiteX3" fmla="*/ 3834083 w 3834083"/>
              <a:gd name="connsiteY3" fmla="*/ 55403 h 554029"/>
              <a:gd name="connsiteX4" fmla="*/ 3834083 w 3834083"/>
              <a:gd name="connsiteY4" fmla="*/ 498626 h 554029"/>
              <a:gd name="connsiteX5" fmla="*/ 3778680 w 3834083"/>
              <a:gd name="connsiteY5" fmla="*/ 554029 h 554029"/>
              <a:gd name="connsiteX6" fmla="*/ 55403 w 3834083"/>
              <a:gd name="connsiteY6" fmla="*/ 554029 h 554029"/>
              <a:gd name="connsiteX7" fmla="*/ 0 w 3834083"/>
              <a:gd name="connsiteY7" fmla="*/ 498626 h 554029"/>
              <a:gd name="connsiteX8" fmla="*/ 0 w 3834083"/>
              <a:gd name="connsiteY8" fmla="*/ 55403 h 55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4083" h="554029">
                <a:moveTo>
                  <a:pt x="0" y="55403"/>
                </a:moveTo>
                <a:cubicBezTo>
                  <a:pt x="0" y="24805"/>
                  <a:pt x="24805" y="0"/>
                  <a:pt x="55403" y="0"/>
                </a:cubicBezTo>
                <a:lnTo>
                  <a:pt x="3778680" y="0"/>
                </a:lnTo>
                <a:cubicBezTo>
                  <a:pt x="3809278" y="0"/>
                  <a:pt x="3834083" y="24805"/>
                  <a:pt x="3834083" y="55403"/>
                </a:cubicBezTo>
                <a:lnTo>
                  <a:pt x="3834083" y="498626"/>
                </a:lnTo>
                <a:cubicBezTo>
                  <a:pt x="3834083" y="529224"/>
                  <a:pt x="3809278" y="554029"/>
                  <a:pt x="3778680" y="554029"/>
                </a:cubicBezTo>
                <a:lnTo>
                  <a:pt x="55403" y="554029"/>
                </a:lnTo>
                <a:cubicBezTo>
                  <a:pt x="24805" y="554029"/>
                  <a:pt x="0" y="529224"/>
                  <a:pt x="0" y="498626"/>
                </a:cubicBezTo>
                <a:lnTo>
                  <a:pt x="0" y="55403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2714" tIns="46204" rIns="62714" bIns="46204" spcCol="1270" anchor="ctr"/>
          <a:lstStyle/>
          <a:p>
            <a:pPr algn="ctr" defTabSz="11557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2600" b="1" dirty="0">
                <a:solidFill>
                  <a:prstClr val="black"/>
                </a:solidFill>
              </a:rPr>
              <a:t>PROV. </a:t>
            </a:r>
            <a:r>
              <a:rPr lang="en-US" sz="2600" b="1" dirty="0">
                <a:solidFill>
                  <a:prstClr val="black"/>
                </a:solidFill>
              </a:rPr>
              <a:t>JAWA TENGAH</a:t>
            </a:r>
            <a:endParaRPr lang="id-ID" sz="2600" b="1" dirty="0">
              <a:solidFill>
                <a:prstClr val="black"/>
              </a:solidFill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5E02EBDE-778F-433D-BA6E-7C044828DF16}"/>
              </a:ext>
            </a:extLst>
          </p:cNvPr>
          <p:cNvSpPr/>
          <p:nvPr/>
        </p:nvSpPr>
        <p:spPr>
          <a:xfrm>
            <a:off x="981075" y="5305425"/>
            <a:ext cx="2508250" cy="627063"/>
          </a:xfrm>
          <a:prstGeom prst="roundRect">
            <a:avLst/>
          </a:prstGeom>
          <a:solidFill>
            <a:srgbClr val="FF000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38" b="1" dirty="0">
                <a:solidFill>
                  <a:schemeClr val="bg1"/>
                </a:solidFill>
              </a:rPr>
              <a:t>7. Memperkuat stabilitas polhukhankam &amp; transformasi pelayanan publik 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DE389A92-F38A-47E8-A181-060ED2ABC7EA}"/>
              </a:ext>
            </a:extLst>
          </p:cNvPr>
          <p:cNvSpPr/>
          <p:nvPr/>
        </p:nvSpPr>
        <p:spPr bwMode="auto">
          <a:xfrm>
            <a:off x="592138" y="1425575"/>
            <a:ext cx="471487" cy="48260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35832"/>
                </a:lnTo>
                <a:lnTo>
                  <a:pt x="472122" y="535832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4AF31E09-394E-4B0C-8E5F-10E98993956D}"/>
              </a:ext>
            </a:extLst>
          </p:cNvPr>
          <p:cNvSpPr/>
          <p:nvPr/>
        </p:nvSpPr>
        <p:spPr bwMode="auto">
          <a:xfrm>
            <a:off x="587375" y="1981200"/>
            <a:ext cx="471488" cy="48260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35832"/>
                </a:lnTo>
                <a:lnTo>
                  <a:pt x="472122" y="535832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F3BD35E2-83D5-4ABC-91FC-27ECE709E72B}"/>
              </a:ext>
            </a:extLst>
          </p:cNvPr>
          <p:cNvSpPr/>
          <p:nvPr/>
        </p:nvSpPr>
        <p:spPr bwMode="auto">
          <a:xfrm>
            <a:off x="990600" y="1785938"/>
            <a:ext cx="2498725" cy="446087"/>
          </a:xfrm>
          <a:custGeom>
            <a:avLst/>
            <a:gdLst>
              <a:gd name="connsiteX0" fmla="*/ 0 w 2498801"/>
              <a:gd name="connsiteY0" fmla="*/ 67928 h 679280"/>
              <a:gd name="connsiteX1" fmla="*/ 67928 w 2498801"/>
              <a:gd name="connsiteY1" fmla="*/ 0 h 679280"/>
              <a:gd name="connsiteX2" fmla="*/ 2430873 w 2498801"/>
              <a:gd name="connsiteY2" fmla="*/ 0 h 679280"/>
              <a:gd name="connsiteX3" fmla="*/ 2498801 w 2498801"/>
              <a:gd name="connsiteY3" fmla="*/ 67928 h 679280"/>
              <a:gd name="connsiteX4" fmla="*/ 2498801 w 2498801"/>
              <a:gd name="connsiteY4" fmla="*/ 611352 h 679280"/>
              <a:gd name="connsiteX5" fmla="*/ 2430873 w 2498801"/>
              <a:gd name="connsiteY5" fmla="*/ 679280 h 679280"/>
              <a:gd name="connsiteX6" fmla="*/ 67928 w 2498801"/>
              <a:gd name="connsiteY6" fmla="*/ 679280 h 679280"/>
              <a:gd name="connsiteX7" fmla="*/ 0 w 2498801"/>
              <a:gd name="connsiteY7" fmla="*/ 611352 h 679280"/>
              <a:gd name="connsiteX8" fmla="*/ 0 w 2498801"/>
              <a:gd name="connsiteY8" fmla="*/ 67928 h 67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8801" h="679280">
                <a:moveTo>
                  <a:pt x="0" y="67928"/>
                </a:moveTo>
                <a:cubicBezTo>
                  <a:pt x="0" y="30412"/>
                  <a:pt x="30412" y="0"/>
                  <a:pt x="67928" y="0"/>
                </a:cubicBezTo>
                <a:lnTo>
                  <a:pt x="2430873" y="0"/>
                </a:lnTo>
                <a:cubicBezTo>
                  <a:pt x="2468389" y="0"/>
                  <a:pt x="2498801" y="30412"/>
                  <a:pt x="2498801" y="67928"/>
                </a:cubicBezTo>
                <a:lnTo>
                  <a:pt x="2498801" y="611352"/>
                </a:lnTo>
                <a:cubicBezTo>
                  <a:pt x="2498801" y="648868"/>
                  <a:pt x="2468389" y="679280"/>
                  <a:pt x="2430873" y="679280"/>
                </a:cubicBezTo>
                <a:lnTo>
                  <a:pt x="67928" y="679280"/>
                </a:lnTo>
                <a:cubicBezTo>
                  <a:pt x="30412" y="679280"/>
                  <a:pt x="0" y="648868"/>
                  <a:pt x="0" y="611352"/>
                </a:cubicBezTo>
                <a:lnTo>
                  <a:pt x="0" y="67928"/>
                </a:lnTo>
                <a:close/>
              </a:path>
            </a:pathLst>
          </a:custGeom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834" tIns="30611" rIns="37834" bIns="30611" spcCol="1270" anchor="ctr"/>
          <a:lstStyle/>
          <a:p>
            <a:pPr algn="ctr" defTabSz="505619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2. Mengembangkan wilayah utk mengurangi kesenjangan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CBC02A1-2550-4925-9216-263BB67070C0}"/>
              </a:ext>
            </a:extLst>
          </p:cNvPr>
          <p:cNvSpPr/>
          <p:nvPr/>
        </p:nvSpPr>
        <p:spPr bwMode="auto">
          <a:xfrm>
            <a:off x="985838" y="2365375"/>
            <a:ext cx="2503487" cy="568325"/>
          </a:xfrm>
          <a:custGeom>
            <a:avLst/>
            <a:gdLst>
              <a:gd name="connsiteX0" fmla="*/ 0 w 2503758"/>
              <a:gd name="connsiteY0" fmla="*/ 91006 h 910059"/>
              <a:gd name="connsiteX1" fmla="*/ 91006 w 2503758"/>
              <a:gd name="connsiteY1" fmla="*/ 0 h 910059"/>
              <a:gd name="connsiteX2" fmla="*/ 2412752 w 2503758"/>
              <a:gd name="connsiteY2" fmla="*/ 0 h 910059"/>
              <a:gd name="connsiteX3" fmla="*/ 2503758 w 2503758"/>
              <a:gd name="connsiteY3" fmla="*/ 91006 h 910059"/>
              <a:gd name="connsiteX4" fmla="*/ 2503758 w 2503758"/>
              <a:gd name="connsiteY4" fmla="*/ 819053 h 910059"/>
              <a:gd name="connsiteX5" fmla="*/ 2412752 w 2503758"/>
              <a:gd name="connsiteY5" fmla="*/ 910059 h 910059"/>
              <a:gd name="connsiteX6" fmla="*/ 91006 w 2503758"/>
              <a:gd name="connsiteY6" fmla="*/ 910059 h 910059"/>
              <a:gd name="connsiteX7" fmla="*/ 0 w 2503758"/>
              <a:gd name="connsiteY7" fmla="*/ 819053 h 910059"/>
              <a:gd name="connsiteX8" fmla="*/ 0 w 2503758"/>
              <a:gd name="connsiteY8" fmla="*/ 91006 h 91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3758" h="910059">
                <a:moveTo>
                  <a:pt x="0" y="91006"/>
                </a:moveTo>
                <a:cubicBezTo>
                  <a:pt x="0" y="40745"/>
                  <a:pt x="40745" y="0"/>
                  <a:pt x="91006" y="0"/>
                </a:cubicBezTo>
                <a:lnTo>
                  <a:pt x="2412752" y="0"/>
                </a:lnTo>
                <a:cubicBezTo>
                  <a:pt x="2463013" y="0"/>
                  <a:pt x="2503758" y="40745"/>
                  <a:pt x="2503758" y="91006"/>
                </a:cubicBezTo>
                <a:lnTo>
                  <a:pt x="2503758" y="819053"/>
                </a:lnTo>
                <a:cubicBezTo>
                  <a:pt x="2503758" y="869314"/>
                  <a:pt x="2463013" y="910059"/>
                  <a:pt x="2412752" y="910059"/>
                </a:cubicBezTo>
                <a:lnTo>
                  <a:pt x="91006" y="910059"/>
                </a:lnTo>
                <a:cubicBezTo>
                  <a:pt x="40745" y="910059"/>
                  <a:pt x="0" y="869314"/>
                  <a:pt x="0" y="819053"/>
                </a:cubicBezTo>
                <a:lnTo>
                  <a:pt x="0" y="91006"/>
                </a:lnTo>
                <a:close/>
              </a:path>
            </a:pathLst>
          </a:custGeom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3327" tIns="36103" rIns="43327" bIns="36103" spcCol="1270" anchor="ctr"/>
          <a:lstStyle/>
          <a:p>
            <a:pPr algn="ctr" defTabSz="505619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138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3. Meningkatkan SDM yg berkualitas &amp; berdaya saing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D056D80-E5D9-4E9F-8326-06AF7F4FCEBE}"/>
              </a:ext>
            </a:extLst>
          </p:cNvPr>
          <p:cNvSpPr/>
          <p:nvPr/>
        </p:nvSpPr>
        <p:spPr>
          <a:xfrm>
            <a:off x="990600" y="4492625"/>
            <a:ext cx="2522538" cy="681038"/>
          </a:xfrm>
          <a:prstGeom prst="round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38" b="1" dirty="0"/>
              <a:t>6. Membangun lingkungan hidup, meningkatkan ketahanan bencana &amp; perubahan iklim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9FE08965-0E24-4304-9A00-453153B684D1}"/>
              </a:ext>
            </a:extLst>
          </p:cNvPr>
          <p:cNvSpPr/>
          <p:nvPr/>
        </p:nvSpPr>
        <p:spPr bwMode="auto">
          <a:xfrm>
            <a:off x="385763" y="636588"/>
            <a:ext cx="3262312" cy="376237"/>
          </a:xfrm>
          <a:custGeom>
            <a:avLst/>
            <a:gdLst>
              <a:gd name="connsiteX0" fmla="*/ 0 w 3899669"/>
              <a:gd name="connsiteY0" fmla="*/ 55350 h 553504"/>
              <a:gd name="connsiteX1" fmla="*/ 55350 w 3899669"/>
              <a:gd name="connsiteY1" fmla="*/ 0 h 553504"/>
              <a:gd name="connsiteX2" fmla="*/ 3844319 w 3899669"/>
              <a:gd name="connsiteY2" fmla="*/ 0 h 553504"/>
              <a:gd name="connsiteX3" fmla="*/ 3899669 w 3899669"/>
              <a:gd name="connsiteY3" fmla="*/ 55350 h 553504"/>
              <a:gd name="connsiteX4" fmla="*/ 3899669 w 3899669"/>
              <a:gd name="connsiteY4" fmla="*/ 498154 h 553504"/>
              <a:gd name="connsiteX5" fmla="*/ 3844319 w 3899669"/>
              <a:gd name="connsiteY5" fmla="*/ 553504 h 553504"/>
              <a:gd name="connsiteX6" fmla="*/ 55350 w 3899669"/>
              <a:gd name="connsiteY6" fmla="*/ 553504 h 553504"/>
              <a:gd name="connsiteX7" fmla="*/ 0 w 3899669"/>
              <a:gd name="connsiteY7" fmla="*/ 498154 h 553504"/>
              <a:gd name="connsiteX8" fmla="*/ 0 w 3899669"/>
              <a:gd name="connsiteY8" fmla="*/ 55350 h 55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9669" h="553504">
                <a:moveTo>
                  <a:pt x="0" y="55350"/>
                </a:moveTo>
                <a:cubicBezTo>
                  <a:pt x="0" y="24781"/>
                  <a:pt x="24781" y="0"/>
                  <a:pt x="55350" y="0"/>
                </a:cubicBezTo>
                <a:lnTo>
                  <a:pt x="3844319" y="0"/>
                </a:lnTo>
                <a:cubicBezTo>
                  <a:pt x="3874888" y="0"/>
                  <a:pt x="3899669" y="24781"/>
                  <a:pt x="3899669" y="55350"/>
                </a:cubicBezTo>
                <a:lnTo>
                  <a:pt x="3899669" y="498154"/>
                </a:lnTo>
                <a:cubicBezTo>
                  <a:pt x="3899669" y="528723"/>
                  <a:pt x="3874888" y="553504"/>
                  <a:pt x="3844319" y="553504"/>
                </a:cubicBezTo>
                <a:lnTo>
                  <a:pt x="55350" y="553504"/>
                </a:lnTo>
                <a:cubicBezTo>
                  <a:pt x="24781" y="553504"/>
                  <a:pt x="0" y="528723"/>
                  <a:pt x="0" y="498154"/>
                </a:cubicBezTo>
                <a:lnTo>
                  <a:pt x="0" y="55350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2702" tIns="46192" rIns="62702" bIns="46192" spcCol="1270" anchor="ctr"/>
          <a:lstStyle/>
          <a:p>
            <a:pPr algn="ctr" defTabSz="11557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2600" b="1" dirty="0">
                <a:solidFill>
                  <a:prstClr val="white"/>
                </a:solidFill>
              </a:rPr>
              <a:t>NASIONAL</a:t>
            </a:r>
          </a:p>
        </p:txBody>
      </p:sp>
      <p:sp>
        <p:nvSpPr>
          <p:cNvPr id="37" name="Left-Right Arrow 36">
            <a:extLst>
              <a:ext uri="{FF2B5EF4-FFF2-40B4-BE49-F238E27FC236}">
                <a16:creationId xmlns:a16="http://schemas.microsoft.com/office/drawing/2014/main" id="{BE59F2C3-D5DF-4E24-9EFF-70858C8E3799}"/>
              </a:ext>
            </a:extLst>
          </p:cNvPr>
          <p:cNvSpPr/>
          <p:nvPr/>
        </p:nvSpPr>
        <p:spPr>
          <a:xfrm rot="2495642">
            <a:off x="3201988" y="4067175"/>
            <a:ext cx="2754312" cy="328613"/>
          </a:xfrm>
          <a:prstGeom prst="leftRightArrow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189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C52A2-C917-4E0B-9CEE-E50ADCEE37DC}"/>
              </a:ext>
            </a:extLst>
          </p:cNvPr>
          <p:cNvSpPr txBox="1">
            <a:spLocks/>
          </p:cNvSpPr>
          <p:nvPr/>
        </p:nvSpPr>
        <p:spPr>
          <a:xfrm>
            <a:off x="0" y="25400"/>
            <a:ext cx="9906000" cy="960438"/>
          </a:xfrm>
          <a:prstGeom prst="rect">
            <a:avLst/>
          </a:prstGeom>
          <a:solidFill>
            <a:srgbClr val="4ED2E0"/>
          </a:solidFill>
          <a:ln w="28575">
            <a:solidFill>
              <a:schemeClr val="tx1"/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dirty="0"/>
              <a:t>SINERGITAS</a:t>
            </a:r>
            <a:r>
              <a:rPr lang="id-ID" sz="3200" b="1" dirty="0"/>
              <a:t>  FOKUS PRIORITAS</a:t>
            </a:r>
            <a:br>
              <a:rPr lang="id-ID" sz="2000" b="1" dirty="0">
                <a:latin typeface="+mn-lt"/>
              </a:rPr>
            </a:br>
            <a:r>
              <a:rPr lang="id-ID" sz="2275" b="1" dirty="0">
                <a:latin typeface="+mn-lt"/>
              </a:rPr>
              <a:t> </a:t>
            </a:r>
            <a:r>
              <a:rPr lang="id-ID" sz="2275" b="1" dirty="0">
                <a:latin typeface="Calibri" pitchFamily="34" charset="0"/>
              </a:rPr>
              <a:t>4</a:t>
            </a:r>
            <a:r>
              <a:rPr lang="en-US" sz="2275" b="1" dirty="0">
                <a:latin typeface="Calibri" pitchFamily="34" charset="0"/>
              </a:rPr>
              <a:t>.</a:t>
            </a:r>
            <a:r>
              <a:rPr lang="en-US" sz="1463" b="1" dirty="0">
                <a:latin typeface="Calibri" pitchFamily="34" charset="0"/>
              </a:rPr>
              <a:t> </a:t>
            </a:r>
            <a:r>
              <a:rPr lang="id-ID" sz="2400" b="1" dirty="0"/>
              <a:t>Pemantapan</a:t>
            </a:r>
            <a:r>
              <a:rPr lang="id-ID" sz="1800" b="1" dirty="0"/>
              <a:t> </a:t>
            </a:r>
            <a:r>
              <a:rPr lang="id-ID" sz="2400" b="1" dirty="0">
                <a:solidFill>
                  <a:srgbClr val="FFFF00"/>
                </a:solidFill>
              </a:rPr>
              <a:t>Tata Kelola Pemerintahan  </a:t>
            </a:r>
            <a:r>
              <a:rPr lang="id-ID" sz="2400" b="1" dirty="0"/>
              <a:t>dan Kondusivitas Wilayah</a:t>
            </a:r>
            <a:br>
              <a:rPr lang="id-ID" sz="1800" b="1" dirty="0">
                <a:solidFill>
                  <a:schemeClr val="bg1"/>
                </a:solidFill>
              </a:rPr>
            </a:br>
            <a:endParaRPr lang="en-US" sz="2275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A254BCF-B118-486A-8B3C-F238F3663158}"/>
              </a:ext>
            </a:extLst>
          </p:cNvPr>
          <p:cNvSpPr/>
          <p:nvPr/>
        </p:nvSpPr>
        <p:spPr bwMode="auto">
          <a:xfrm>
            <a:off x="481013" y="1674813"/>
            <a:ext cx="433387" cy="3873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77899"/>
                </a:lnTo>
                <a:lnTo>
                  <a:pt x="432734" y="477899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797D4B9-8213-40D3-9F34-107D7AD095B1}"/>
              </a:ext>
            </a:extLst>
          </p:cNvPr>
          <p:cNvSpPr/>
          <p:nvPr/>
        </p:nvSpPr>
        <p:spPr bwMode="auto">
          <a:xfrm>
            <a:off x="914400" y="1844675"/>
            <a:ext cx="2938463" cy="568325"/>
          </a:xfrm>
          <a:custGeom>
            <a:avLst/>
            <a:gdLst>
              <a:gd name="connsiteX0" fmla="*/ 0 w 2666979"/>
              <a:gd name="connsiteY0" fmla="*/ 69815 h 698148"/>
              <a:gd name="connsiteX1" fmla="*/ 69815 w 2666979"/>
              <a:gd name="connsiteY1" fmla="*/ 0 h 698148"/>
              <a:gd name="connsiteX2" fmla="*/ 2597164 w 2666979"/>
              <a:gd name="connsiteY2" fmla="*/ 0 h 698148"/>
              <a:gd name="connsiteX3" fmla="*/ 2666979 w 2666979"/>
              <a:gd name="connsiteY3" fmla="*/ 69815 h 698148"/>
              <a:gd name="connsiteX4" fmla="*/ 2666979 w 2666979"/>
              <a:gd name="connsiteY4" fmla="*/ 628333 h 698148"/>
              <a:gd name="connsiteX5" fmla="*/ 2597164 w 2666979"/>
              <a:gd name="connsiteY5" fmla="*/ 698148 h 698148"/>
              <a:gd name="connsiteX6" fmla="*/ 69815 w 2666979"/>
              <a:gd name="connsiteY6" fmla="*/ 698148 h 698148"/>
              <a:gd name="connsiteX7" fmla="*/ 0 w 2666979"/>
              <a:gd name="connsiteY7" fmla="*/ 628333 h 698148"/>
              <a:gd name="connsiteX8" fmla="*/ 0 w 2666979"/>
              <a:gd name="connsiteY8" fmla="*/ 69815 h 69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6979" h="698148">
                <a:moveTo>
                  <a:pt x="0" y="69815"/>
                </a:moveTo>
                <a:cubicBezTo>
                  <a:pt x="0" y="31257"/>
                  <a:pt x="31257" y="0"/>
                  <a:pt x="69815" y="0"/>
                </a:cubicBezTo>
                <a:lnTo>
                  <a:pt x="2597164" y="0"/>
                </a:lnTo>
                <a:cubicBezTo>
                  <a:pt x="2635722" y="0"/>
                  <a:pt x="2666979" y="31257"/>
                  <a:pt x="2666979" y="69815"/>
                </a:cubicBezTo>
                <a:lnTo>
                  <a:pt x="2666979" y="628333"/>
                </a:lnTo>
                <a:cubicBezTo>
                  <a:pt x="2666979" y="666891"/>
                  <a:pt x="2635722" y="698148"/>
                  <a:pt x="2597164" y="698148"/>
                </a:cubicBezTo>
                <a:lnTo>
                  <a:pt x="69815" y="698148"/>
                </a:lnTo>
                <a:cubicBezTo>
                  <a:pt x="31257" y="698148"/>
                  <a:pt x="0" y="666891"/>
                  <a:pt x="0" y="628333"/>
                </a:cubicBezTo>
                <a:lnTo>
                  <a:pt x="0" y="6981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1379" tIns="33124" rIns="41379" bIns="33124" spcCol="1270" anchor="ctr"/>
          <a:lstStyle/>
          <a:p>
            <a:pPr marL="277317" indent="-188317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schemeClr val="tx1"/>
                </a:solidFill>
              </a:rPr>
              <a:t>1. Reformasi kelembagaan birokrasi untuk pelayanan publik berkualitas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1553E081-439C-4A94-9A4D-A7558E765F2C}"/>
              </a:ext>
            </a:extLst>
          </p:cNvPr>
          <p:cNvSpPr/>
          <p:nvPr/>
        </p:nvSpPr>
        <p:spPr bwMode="auto">
          <a:xfrm>
            <a:off x="481013" y="1617663"/>
            <a:ext cx="427037" cy="112553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85364"/>
                </a:lnTo>
                <a:lnTo>
                  <a:pt x="425858" y="1385364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84B19E7-985B-48F8-8570-BA90975C2044}"/>
              </a:ext>
            </a:extLst>
          </p:cNvPr>
          <p:cNvSpPr/>
          <p:nvPr/>
        </p:nvSpPr>
        <p:spPr bwMode="auto">
          <a:xfrm>
            <a:off x="892175" y="2643188"/>
            <a:ext cx="3013075" cy="596900"/>
          </a:xfrm>
          <a:custGeom>
            <a:avLst/>
            <a:gdLst>
              <a:gd name="connsiteX0" fmla="*/ 0 w 2703543"/>
              <a:gd name="connsiteY0" fmla="*/ 73494 h 734938"/>
              <a:gd name="connsiteX1" fmla="*/ 73494 w 2703543"/>
              <a:gd name="connsiteY1" fmla="*/ 0 h 734938"/>
              <a:gd name="connsiteX2" fmla="*/ 2630049 w 2703543"/>
              <a:gd name="connsiteY2" fmla="*/ 0 h 734938"/>
              <a:gd name="connsiteX3" fmla="*/ 2703543 w 2703543"/>
              <a:gd name="connsiteY3" fmla="*/ 73494 h 734938"/>
              <a:gd name="connsiteX4" fmla="*/ 2703543 w 2703543"/>
              <a:gd name="connsiteY4" fmla="*/ 661444 h 734938"/>
              <a:gd name="connsiteX5" fmla="*/ 2630049 w 2703543"/>
              <a:gd name="connsiteY5" fmla="*/ 734938 h 734938"/>
              <a:gd name="connsiteX6" fmla="*/ 73494 w 2703543"/>
              <a:gd name="connsiteY6" fmla="*/ 734938 h 734938"/>
              <a:gd name="connsiteX7" fmla="*/ 0 w 2703543"/>
              <a:gd name="connsiteY7" fmla="*/ 661444 h 734938"/>
              <a:gd name="connsiteX8" fmla="*/ 0 w 2703543"/>
              <a:gd name="connsiteY8" fmla="*/ 73494 h 73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3543" h="734938">
                <a:moveTo>
                  <a:pt x="0" y="73494"/>
                </a:moveTo>
                <a:cubicBezTo>
                  <a:pt x="0" y="32904"/>
                  <a:pt x="32904" y="0"/>
                  <a:pt x="73494" y="0"/>
                </a:cubicBezTo>
                <a:lnTo>
                  <a:pt x="2630049" y="0"/>
                </a:lnTo>
                <a:cubicBezTo>
                  <a:pt x="2670639" y="0"/>
                  <a:pt x="2703543" y="32904"/>
                  <a:pt x="2703543" y="73494"/>
                </a:cubicBezTo>
                <a:lnTo>
                  <a:pt x="2703543" y="661444"/>
                </a:lnTo>
                <a:cubicBezTo>
                  <a:pt x="2703543" y="702034"/>
                  <a:pt x="2670639" y="734938"/>
                  <a:pt x="2630049" y="734938"/>
                </a:cubicBezTo>
                <a:lnTo>
                  <a:pt x="73494" y="734938"/>
                </a:lnTo>
                <a:cubicBezTo>
                  <a:pt x="32904" y="734938"/>
                  <a:pt x="0" y="702034"/>
                  <a:pt x="0" y="661444"/>
                </a:cubicBezTo>
                <a:lnTo>
                  <a:pt x="0" y="73494"/>
                </a:lnTo>
                <a:close/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2255" tIns="34000" rIns="42255" bIns="34000" spcCol="1270" anchor="ctr"/>
          <a:lstStyle/>
          <a:p>
            <a:pPr marL="277317" indent="-139303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2. Meningkatkan hak-hak politik &amp; kebebasan sipil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7FBA894-1DB4-45AA-AD68-E8E9D2FA9CBC}"/>
              </a:ext>
            </a:extLst>
          </p:cNvPr>
          <p:cNvSpPr/>
          <p:nvPr/>
        </p:nvSpPr>
        <p:spPr bwMode="auto">
          <a:xfrm>
            <a:off x="495300" y="1350963"/>
            <a:ext cx="398463" cy="193357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379299"/>
                </a:lnTo>
                <a:lnTo>
                  <a:pt x="397726" y="2379299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F663F147-1947-472C-A3A8-253861988E78}"/>
              </a:ext>
            </a:extLst>
          </p:cNvPr>
          <p:cNvSpPr/>
          <p:nvPr/>
        </p:nvSpPr>
        <p:spPr bwMode="auto">
          <a:xfrm>
            <a:off x="879475" y="3381375"/>
            <a:ext cx="3025775" cy="666750"/>
          </a:xfrm>
          <a:custGeom>
            <a:avLst/>
            <a:gdLst>
              <a:gd name="connsiteX0" fmla="*/ 0 w 3104276"/>
              <a:gd name="connsiteY0" fmla="*/ 81812 h 818115"/>
              <a:gd name="connsiteX1" fmla="*/ 81812 w 3104276"/>
              <a:gd name="connsiteY1" fmla="*/ 0 h 818115"/>
              <a:gd name="connsiteX2" fmla="*/ 3022465 w 3104276"/>
              <a:gd name="connsiteY2" fmla="*/ 0 h 818115"/>
              <a:gd name="connsiteX3" fmla="*/ 3104277 w 3104276"/>
              <a:gd name="connsiteY3" fmla="*/ 81812 h 818115"/>
              <a:gd name="connsiteX4" fmla="*/ 3104276 w 3104276"/>
              <a:gd name="connsiteY4" fmla="*/ 736304 h 818115"/>
              <a:gd name="connsiteX5" fmla="*/ 3022464 w 3104276"/>
              <a:gd name="connsiteY5" fmla="*/ 818116 h 818115"/>
              <a:gd name="connsiteX6" fmla="*/ 81812 w 3104276"/>
              <a:gd name="connsiteY6" fmla="*/ 818115 h 818115"/>
              <a:gd name="connsiteX7" fmla="*/ 0 w 3104276"/>
              <a:gd name="connsiteY7" fmla="*/ 736303 h 818115"/>
              <a:gd name="connsiteX8" fmla="*/ 0 w 3104276"/>
              <a:gd name="connsiteY8" fmla="*/ 81812 h 81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4276" h="818115">
                <a:moveTo>
                  <a:pt x="0" y="81812"/>
                </a:moveTo>
                <a:cubicBezTo>
                  <a:pt x="0" y="36628"/>
                  <a:pt x="36628" y="0"/>
                  <a:pt x="81812" y="0"/>
                </a:cubicBezTo>
                <a:lnTo>
                  <a:pt x="3022465" y="0"/>
                </a:lnTo>
                <a:cubicBezTo>
                  <a:pt x="3067649" y="0"/>
                  <a:pt x="3104277" y="36628"/>
                  <a:pt x="3104277" y="81812"/>
                </a:cubicBezTo>
                <a:cubicBezTo>
                  <a:pt x="3104277" y="299976"/>
                  <a:pt x="3104276" y="518140"/>
                  <a:pt x="3104276" y="736304"/>
                </a:cubicBezTo>
                <a:cubicBezTo>
                  <a:pt x="3104276" y="781488"/>
                  <a:pt x="3067648" y="818116"/>
                  <a:pt x="3022464" y="818116"/>
                </a:cubicBezTo>
                <a:lnTo>
                  <a:pt x="81812" y="818115"/>
                </a:lnTo>
                <a:cubicBezTo>
                  <a:pt x="36628" y="818115"/>
                  <a:pt x="0" y="781487"/>
                  <a:pt x="0" y="736303"/>
                </a:cubicBezTo>
                <a:lnTo>
                  <a:pt x="0" y="81812"/>
                </a:lnTo>
                <a:close/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4234" tIns="35979" rIns="44234" bIns="35979" spcCol="1270" anchor="ctr"/>
          <a:lstStyle/>
          <a:p>
            <a:pPr marL="277317" indent="-188317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schemeClr val="tx1"/>
                </a:solidFill>
              </a:rPr>
              <a:t>3. Memperbaiki sistem peradilan, penataan regulasi &amp; tata kelola keamanan siber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09FB5CD-BAA1-4CB1-ABA6-F76FBE85C8F2}"/>
              </a:ext>
            </a:extLst>
          </p:cNvPr>
          <p:cNvSpPr/>
          <p:nvPr/>
        </p:nvSpPr>
        <p:spPr bwMode="auto">
          <a:xfrm>
            <a:off x="481013" y="1206500"/>
            <a:ext cx="381000" cy="273050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360522"/>
                </a:lnTo>
                <a:lnTo>
                  <a:pt x="379880" y="3360522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F076D441-1BC7-467D-8D47-6F081EBA3CDA}"/>
              </a:ext>
            </a:extLst>
          </p:cNvPr>
          <p:cNvSpPr/>
          <p:nvPr/>
        </p:nvSpPr>
        <p:spPr bwMode="auto">
          <a:xfrm>
            <a:off x="923925" y="4262438"/>
            <a:ext cx="3035300" cy="628650"/>
          </a:xfrm>
          <a:custGeom>
            <a:avLst/>
            <a:gdLst>
              <a:gd name="connsiteX0" fmla="*/ 0 w 3036394"/>
              <a:gd name="connsiteY0" fmla="*/ 77350 h 773500"/>
              <a:gd name="connsiteX1" fmla="*/ 77350 w 3036394"/>
              <a:gd name="connsiteY1" fmla="*/ 0 h 773500"/>
              <a:gd name="connsiteX2" fmla="*/ 2959044 w 3036394"/>
              <a:gd name="connsiteY2" fmla="*/ 0 h 773500"/>
              <a:gd name="connsiteX3" fmla="*/ 3036394 w 3036394"/>
              <a:gd name="connsiteY3" fmla="*/ 77350 h 773500"/>
              <a:gd name="connsiteX4" fmla="*/ 3036394 w 3036394"/>
              <a:gd name="connsiteY4" fmla="*/ 696150 h 773500"/>
              <a:gd name="connsiteX5" fmla="*/ 2959044 w 3036394"/>
              <a:gd name="connsiteY5" fmla="*/ 773500 h 773500"/>
              <a:gd name="connsiteX6" fmla="*/ 77350 w 3036394"/>
              <a:gd name="connsiteY6" fmla="*/ 773500 h 773500"/>
              <a:gd name="connsiteX7" fmla="*/ 0 w 3036394"/>
              <a:gd name="connsiteY7" fmla="*/ 696150 h 773500"/>
              <a:gd name="connsiteX8" fmla="*/ 0 w 3036394"/>
              <a:gd name="connsiteY8" fmla="*/ 77350 h 77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36394" h="773500">
                <a:moveTo>
                  <a:pt x="0" y="77350"/>
                </a:moveTo>
                <a:cubicBezTo>
                  <a:pt x="0" y="34631"/>
                  <a:pt x="34631" y="0"/>
                  <a:pt x="77350" y="0"/>
                </a:cubicBezTo>
                <a:lnTo>
                  <a:pt x="2959044" y="0"/>
                </a:lnTo>
                <a:cubicBezTo>
                  <a:pt x="3001763" y="0"/>
                  <a:pt x="3036394" y="34631"/>
                  <a:pt x="3036394" y="77350"/>
                </a:cubicBezTo>
                <a:lnTo>
                  <a:pt x="3036394" y="696150"/>
                </a:lnTo>
                <a:cubicBezTo>
                  <a:pt x="3036394" y="738869"/>
                  <a:pt x="3001763" y="773500"/>
                  <a:pt x="2959044" y="773500"/>
                </a:cubicBezTo>
                <a:lnTo>
                  <a:pt x="77350" y="773500"/>
                </a:lnTo>
                <a:cubicBezTo>
                  <a:pt x="34631" y="773500"/>
                  <a:pt x="0" y="738869"/>
                  <a:pt x="0" y="696150"/>
                </a:cubicBezTo>
                <a:lnTo>
                  <a:pt x="0" y="7735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3172" tIns="34917" rIns="43172" bIns="34917" spcCol="1270" anchor="ctr"/>
          <a:lstStyle/>
          <a:p>
            <a:pPr marL="277317" indent="-188317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schemeClr val="tx1"/>
                </a:solidFill>
              </a:rPr>
              <a:t>4. Mempermudah akses terhadap keadilan &amp; sistem anti korupsi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2CD3C938-3E49-4D32-A556-4AF1CE23C515}"/>
              </a:ext>
            </a:extLst>
          </p:cNvPr>
          <p:cNvSpPr/>
          <p:nvPr/>
        </p:nvSpPr>
        <p:spPr bwMode="auto">
          <a:xfrm>
            <a:off x="477838" y="1181100"/>
            <a:ext cx="382587" cy="35671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388603"/>
                </a:lnTo>
                <a:lnTo>
                  <a:pt x="382427" y="4388603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91D12C83-2361-4DAB-9AA3-B0F6A9E0C29A}"/>
              </a:ext>
            </a:extLst>
          </p:cNvPr>
          <p:cNvSpPr/>
          <p:nvPr/>
        </p:nvSpPr>
        <p:spPr bwMode="auto">
          <a:xfrm>
            <a:off x="879475" y="5132388"/>
            <a:ext cx="3074988" cy="738187"/>
          </a:xfrm>
          <a:custGeom>
            <a:avLst/>
            <a:gdLst>
              <a:gd name="connsiteX0" fmla="*/ 0 w 3320836"/>
              <a:gd name="connsiteY0" fmla="*/ 90811 h 908108"/>
              <a:gd name="connsiteX1" fmla="*/ 90811 w 3320836"/>
              <a:gd name="connsiteY1" fmla="*/ 0 h 908108"/>
              <a:gd name="connsiteX2" fmla="*/ 3230025 w 3320836"/>
              <a:gd name="connsiteY2" fmla="*/ 0 h 908108"/>
              <a:gd name="connsiteX3" fmla="*/ 3320836 w 3320836"/>
              <a:gd name="connsiteY3" fmla="*/ 90811 h 908108"/>
              <a:gd name="connsiteX4" fmla="*/ 3320836 w 3320836"/>
              <a:gd name="connsiteY4" fmla="*/ 817297 h 908108"/>
              <a:gd name="connsiteX5" fmla="*/ 3230025 w 3320836"/>
              <a:gd name="connsiteY5" fmla="*/ 908108 h 908108"/>
              <a:gd name="connsiteX6" fmla="*/ 90811 w 3320836"/>
              <a:gd name="connsiteY6" fmla="*/ 908108 h 908108"/>
              <a:gd name="connsiteX7" fmla="*/ 0 w 3320836"/>
              <a:gd name="connsiteY7" fmla="*/ 817297 h 908108"/>
              <a:gd name="connsiteX8" fmla="*/ 0 w 3320836"/>
              <a:gd name="connsiteY8" fmla="*/ 90811 h 90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0836" h="908108">
                <a:moveTo>
                  <a:pt x="0" y="90811"/>
                </a:moveTo>
                <a:cubicBezTo>
                  <a:pt x="0" y="40657"/>
                  <a:pt x="40657" y="0"/>
                  <a:pt x="90811" y="0"/>
                </a:cubicBezTo>
                <a:lnTo>
                  <a:pt x="3230025" y="0"/>
                </a:lnTo>
                <a:cubicBezTo>
                  <a:pt x="3280179" y="0"/>
                  <a:pt x="3320836" y="40657"/>
                  <a:pt x="3320836" y="90811"/>
                </a:cubicBezTo>
                <a:lnTo>
                  <a:pt x="3320836" y="817297"/>
                </a:lnTo>
                <a:cubicBezTo>
                  <a:pt x="3320836" y="867451"/>
                  <a:pt x="3280179" y="908108"/>
                  <a:pt x="3230025" y="908108"/>
                </a:cubicBezTo>
                <a:lnTo>
                  <a:pt x="90811" y="908108"/>
                </a:lnTo>
                <a:cubicBezTo>
                  <a:pt x="40657" y="908108"/>
                  <a:pt x="0" y="867451"/>
                  <a:pt x="0" y="817297"/>
                </a:cubicBezTo>
                <a:lnTo>
                  <a:pt x="0" y="90811"/>
                </a:lnTo>
                <a:close/>
              </a:path>
            </a:pathLst>
          </a:custGeom>
          <a:solidFill>
            <a:schemeClr val="bg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6376" tIns="38121" rIns="46376" bIns="38121" spcCol="1270" anchor="ctr"/>
          <a:lstStyle/>
          <a:p>
            <a:pPr algn="ctr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5. Memperkuat akses terhadap pelayanan dan perlindungan WNI di luar negeri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3D8E6D57-45D3-4912-B42C-C185F47F50F6}"/>
              </a:ext>
            </a:extLst>
          </p:cNvPr>
          <p:cNvSpPr/>
          <p:nvPr/>
        </p:nvSpPr>
        <p:spPr bwMode="auto">
          <a:xfrm flipH="1">
            <a:off x="4735513" y="1577975"/>
            <a:ext cx="4359275" cy="4238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23253"/>
                </a:lnTo>
                <a:lnTo>
                  <a:pt x="311960" y="523253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0B46B97-E8F8-483A-A093-C29398DF1FA1}"/>
              </a:ext>
            </a:extLst>
          </p:cNvPr>
          <p:cNvSpPr/>
          <p:nvPr/>
        </p:nvSpPr>
        <p:spPr bwMode="auto">
          <a:xfrm>
            <a:off x="5184358" y="1907934"/>
            <a:ext cx="3605143" cy="427658"/>
          </a:xfrm>
          <a:custGeom>
            <a:avLst/>
            <a:gdLst>
              <a:gd name="connsiteX0" fmla="*/ 0 w 4033703"/>
              <a:gd name="connsiteY0" fmla="*/ 73521 h 735214"/>
              <a:gd name="connsiteX1" fmla="*/ 73521 w 4033703"/>
              <a:gd name="connsiteY1" fmla="*/ 0 h 735214"/>
              <a:gd name="connsiteX2" fmla="*/ 3960182 w 4033703"/>
              <a:gd name="connsiteY2" fmla="*/ 0 h 735214"/>
              <a:gd name="connsiteX3" fmla="*/ 4033703 w 4033703"/>
              <a:gd name="connsiteY3" fmla="*/ 73521 h 735214"/>
              <a:gd name="connsiteX4" fmla="*/ 4033703 w 4033703"/>
              <a:gd name="connsiteY4" fmla="*/ 661693 h 735214"/>
              <a:gd name="connsiteX5" fmla="*/ 3960182 w 4033703"/>
              <a:gd name="connsiteY5" fmla="*/ 735214 h 735214"/>
              <a:gd name="connsiteX6" fmla="*/ 73521 w 4033703"/>
              <a:gd name="connsiteY6" fmla="*/ 735214 h 735214"/>
              <a:gd name="connsiteX7" fmla="*/ 0 w 4033703"/>
              <a:gd name="connsiteY7" fmla="*/ 661693 h 735214"/>
              <a:gd name="connsiteX8" fmla="*/ 0 w 4033703"/>
              <a:gd name="connsiteY8" fmla="*/ 73521 h 7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3703" h="735214">
                <a:moveTo>
                  <a:pt x="0" y="73521"/>
                </a:moveTo>
                <a:cubicBezTo>
                  <a:pt x="0" y="32916"/>
                  <a:pt x="32916" y="0"/>
                  <a:pt x="73521" y="0"/>
                </a:cubicBezTo>
                <a:lnTo>
                  <a:pt x="3960182" y="0"/>
                </a:lnTo>
                <a:cubicBezTo>
                  <a:pt x="4000787" y="0"/>
                  <a:pt x="4033703" y="32916"/>
                  <a:pt x="4033703" y="73521"/>
                </a:cubicBezTo>
                <a:lnTo>
                  <a:pt x="4033703" y="661693"/>
                </a:lnTo>
                <a:cubicBezTo>
                  <a:pt x="4033703" y="702298"/>
                  <a:pt x="4000787" y="735214"/>
                  <a:pt x="3960182" y="735214"/>
                </a:cubicBezTo>
                <a:lnTo>
                  <a:pt x="73521" y="735214"/>
                </a:lnTo>
                <a:cubicBezTo>
                  <a:pt x="32916" y="735214"/>
                  <a:pt x="0" y="702298"/>
                  <a:pt x="0" y="661693"/>
                </a:cubicBezTo>
                <a:lnTo>
                  <a:pt x="0" y="7352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B w="0" h="1905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7496" tIns="34006" rIns="42261" bIns="34006" spcCol="1270" anchor="ctr"/>
          <a:lstStyle/>
          <a:p>
            <a:pPr algn="ctr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1. Peningkatan pelayanan publik langsung kepada masyarakat (</a:t>
            </a:r>
            <a:r>
              <a:rPr lang="id-ID" sz="1300" b="1" i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direct services</a:t>
            </a:r>
            <a:r>
              <a:rPr lang="id-ID" sz="13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) </a:t>
            </a:r>
            <a:endParaRPr lang="id-ID" sz="13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C02940D-E391-4519-A38D-D55CF9E9493A}"/>
              </a:ext>
            </a:extLst>
          </p:cNvPr>
          <p:cNvSpPr/>
          <p:nvPr/>
        </p:nvSpPr>
        <p:spPr bwMode="auto">
          <a:xfrm flipH="1">
            <a:off x="8843963" y="2479675"/>
            <a:ext cx="247650" cy="13017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291985"/>
                </a:lnTo>
                <a:lnTo>
                  <a:pt x="314264" y="1291985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DA35AEA-749B-4266-B12C-058B2A93F72C}"/>
              </a:ext>
            </a:extLst>
          </p:cNvPr>
          <p:cNvSpPr/>
          <p:nvPr/>
        </p:nvSpPr>
        <p:spPr bwMode="auto">
          <a:xfrm>
            <a:off x="5211763" y="2620963"/>
            <a:ext cx="3594100" cy="612775"/>
          </a:xfrm>
          <a:custGeom>
            <a:avLst/>
            <a:gdLst>
              <a:gd name="connsiteX0" fmla="*/ 0 w 3839929"/>
              <a:gd name="connsiteY0" fmla="*/ 56978 h 569783"/>
              <a:gd name="connsiteX1" fmla="*/ 56978 w 3839929"/>
              <a:gd name="connsiteY1" fmla="*/ 0 h 569783"/>
              <a:gd name="connsiteX2" fmla="*/ 3782951 w 3839929"/>
              <a:gd name="connsiteY2" fmla="*/ 0 h 569783"/>
              <a:gd name="connsiteX3" fmla="*/ 3839929 w 3839929"/>
              <a:gd name="connsiteY3" fmla="*/ 56978 h 569783"/>
              <a:gd name="connsiteX4" fmla="*/ 3839929 w 3839929"/>
              <a:gd name="connsiteY4" fmla="*/ 512805 h 569783"/>
              <a:gd name="connsiteX5" fmla="*/ 3782951 w 3839929"/>
              <a:gd name="connsiteY5" fmla="*/ 569783 h 569783"/>
              <a:gd name="connsiteX6" fmla="*/ 56978 w 3839929"/>
              <a:gd name="connsiteY6" fmla="*/ 569783 h 569783"/>
              <a:gd name="connsiteX7" fmla="*/ 0 w 3839929"/>
              <a:gd name="connsiteY7" fmla="*/ 512805 h 569783"/>
              <a:gd name="connsiteX8" fmla="*/ 0 w 3839929"/>
              <a:gd name="connsiteY8" fmla="*/ 56978 h 56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9929" h="569783">
                <a:moveTo>
                  <a:pt x="0" y="56978"/>
                </a:moveTo>
                <a:cubicBezTo>
                  <a:pt x="0" y="25510"/>
                  <a:pt x="25510" y="0"/>
                  <a:pt x="56978" y="0"/>
                </a:cubicBezTo>
                <a:lnTo>
                  <a:pt x="3782951" y="0"/>
                </a:lnTo>
                <a:cubicBezTo>
                  <a:pt x="3814419" y="0"/>
                  <a:pt x="3839929" y="25510"/>
                  <a:pt x="3839929" y="56978"/>
                </a:cubicBezTo>
                <a:lnTo>
                  <a:pt x="3839929" y="512805"/>
                </a:lnTo>
                <a:cubicBezTo>
                  <a:pt x="3839929" y="544273"/>
                  <a:pt x="3814419" y="569783"/>
                  <a:pt x="3782951" y="569783"/>
                </a:cubicBezTo>
                <a:lnTo>
                  <a:pt x="56978" y="569783"/>
                </a:lnTo>
                <a:cubicBezTo>
                  <a:pt x="25510" y="569783"/>
                  <a:pt x="0" y="544273"/>
                  <a:pt x="0" y="512805"/>
                </a:cubicBezTo>
                <a:lnTo>
                  <a:pt x="0" y="56978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324" tIns="30069" rIns="38324" bIns="30069" spcCol="1270" anchor="ctr"/>
          <a:lstStyle/>
          <a:p>
            <a:pPr algn="ctr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2. Memperkuat pengembangan sistem manajemen pembangunan berbasis kinerja yang bersih, akuntabel, terpadu, dan responsif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17DC0331-5A08-4000-BC04-CDB8D63E417C}"/>
              </a:ext>
            </a:extLst>
          </p:cNvPr>
          <p:cNvSpPr/>
          <p:nvPr/>
        </p:nvSpPr>
        <p:spPr bwMode="auto">
          <a:xfrm>
            <a:off x="5251450" y="3551238"/>
            <a:ext cx="3595688" cy="550862"/>
          </a:xfrm>
          <a:custGeom>
            <a:avLst/>
            <a:gdLst>
              <a:gd name="connsiteX0" fmla="*/ 0 w 3738632"/>
              <a:gd name="connsiteY0" fmla="*/ 67647 h 676470"/>
              <a:gd name="connsiteX1" fmla="*/ 67647 w 3738632"/>
              <a:gd name="connsiteY1" fmla="*/ 0 h 676470"/>
              <a:gd name="connsiteX2" fmla="*/ 3670985 w 3738632"/>
              <a:gd name="connsiteY2" fmla="*/ 0 h 676470"/>
              <a:gd name="connsiteX3" fmla="*/ 3738632 w 3738632"/>
              <a:gd name="connsiteY3" fmla="*/ 67647 h 676470"/>
              <a:gd name="connsiteX4" fmla="*/ 3738632 w 3738632"/>
              <a:gd name="connsiteY4" fmla="*/ 608823 h 676470"/>
              <a:gd name="connsiteX5" fmla="*/ 3670985 w 3738632"/>
              <a:gd name="connsiteY5" fmla="*/ 676470 h 676470"/>
              <a:gd name="connsiteX6" fmla="*/ 67647 w 3738632"/>
              <a:gd name="connsiteY6" fmla="*/ 676470 h 676470"/>
              <a:gd name="connsiteX7" fmla="*/ 0 w 3738632"/>
              <a:gd name="connsiteY7" fmla="*/ 608823 h 676470"/>
              <a:gd name="connsiteX8" fmla="*/ 0 w 3738632"/>
              <a:gd name="connsiteY8" fmla="*/ 67647 h 67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8632" h="676470">
                <a:moveTo>
                  <a:pt x="0" y="67647"/>
                </a:moveTo>
                <a:cubicBezTo>
                  <a:pt x="0" y="30287"/>
                  <a:pt x="30287" y="0"/>
                  <a:pt x="67647" y="0"/>
                </a:cubicBezTo>
                <a:lnTo>
                  <a:pt x="3670985" y="0"/>
                </a:lnTo>
                <a:cubicBezTo>
                  <a:pt x="3708345" y="0"/>
                  <a:pt x="3738632" y="30287"/>
                  <a:pt x="3738632" y="67647"/>
                </a:cubicBezTo>
                <a:lnTo>
                  <a:pt x="3738632" y="608823"/>
                </a:lnTo>
                <a:cubicBezTo>
                  <a:pt x="3738632" y="646183"/>
                  <a:pt x="3708345" y="676470"/>
                  <a:pt x="3670985" y="676470"/>
                </a:cubicBezTo>
                <a:lnTo>
                  <a:pt x="67647" y="676470"/>
                </a:lnTo>
                <a:cubicBezTo>
                  <a:pt x="30287" y="676470"/>
                  <a:pt x="0" y="646183"/>
                  <a:pt x="0" y="608823"/>
                </a:cubicBezTo>
                <a:lnTo>
                  <a:pt x="0" y="67647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0863" tIns="32608" rIns="40863" bIns="32608" spcCol="1270" anchor="ctr"/>
          <a:lstStyle/>
          <a:p>
            <a:pPr algn="ctr" defTabSz="57785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3.  Perwujudan manajemen ASN berbasis sistem merit secara transparan, obyektif, dan akuntabel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7C5350AF-BD7E-4D8D-BF2B-87A4A1C238F5}"/>
              </a:ext>
            </a:extLst>
          </p:cNvPr>
          <p:cNvSpPr/>
          <p:nvPr/>
        </p:nvSpPr>
        <p:spPr bwMode="auto">
          <a:xfrm>
            <a:off x="5184775" y="1185863"/>
            <a:ext cx="4089400" cy="487362"/>
          </a:xfrm>
          <a:custGeom>
            <a:avLst/>
            <a:gdLst>
              <a:gd name="connsiteX0" fmla="*/ 0 w 4148233"/>
              <a:gd name="connsiteY0" fmla="*/ 59943 h 599425"/>
              <a:gd name="connsiteX1" fmla="*/ 59943 w 4148233"/>
              <a:gd name="connsiteY1" fmla="*/ 0 h 599425"/>
              <a:gd name="connsiteX2" fmla="*/ 4088291 w 4148233"/>
              <a:gd name="connsiteY2" fmla="*/ 0 h 599425"/>
              <a:gd name="connsiteX3" fmla="*/ 4148234 w 4148233"/>
              <a:gd name="connsiteY3" fmla="*/ 59943 h 599425"/>
              <a:gd name="connsiteX4" fmla="*/ 4148233 w 4148233"/>
              <a:gd name="connsiteY4" fmla="*/ 539483 h 599425"/>
              <a:gd name="connsiteX5" fmla="*/ 4088290 w 4148233"/>
              <a:gd name="connsiteY5" fmla="*/ 599426 h 599425"/>
              <a:gd name="connsiteX6" fmla="*/ 59943 w 4148233"/>
              <a:gd name="connsiteY6" fmla="*/ 599425 h 599425"/>
              <a:gd name="connsiteX7" fmla="*/ 0 w 4148233"/>
              <a:gd name="connsiteY7" fmla="*/ 539482 h 599425"/>
              <a:gd name="connsiteX8" fmla="*/ 0 w 4148233"/>
              <a:gd name="connsiteY8" fmla="*/ 59943 h 59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48233" h="599425">
                <a:moveTo>
                  <a:pt x="0" y="59943"/>
                </a:moveTo>
                <a:cubicBezTo>
                  <a:pt x="0" y="26837"/>
                  <a:pt x="26837" y="0"/>
                  <a:pt x="59943" y="0"/>
                </a:cubicBezTo>
                <a:lnTo>
                  <a:pt x="4088291" y="0"/>
                </a:lnTo>
                <a:cubicBezTo>
                  <a:pt x="4121397" y="0"/>
                  <a:pt x="4148234" y="26837"/>
                  <a:pt x="4148234" y="59943"/>
                </a:cubicBezTo>
                <a:cubicBezTo>
                  <a:pt x="4148234" y="219790"/>
                  <a:pt x="4148233" y="379636"/>
                  <a:pt x="4148233" y="539483"/>
                </a:cubicBezTo>
                <a:cubicBezTo>
                  <a:pt x="4148233" y="572589"/>
                  <a:pt x="4121396" y="599426"/>
                  <a:pt x="4088290" y="599426"/>
                </a:cubicBezTo>
                <a:lnTo>
                  <a:pt x="59943" y="599425"/>
                </a:lnTo>
                <a:cubicBezTo>
                  <a:pt x="26837" y="599425"/>
                  <a:pt x="0" y="572588"/>
                  <a:pt x="0" y="539482"/>
                </a:cubicBezTo>
                <a:lnTo>
                  <a:pt x="0" y="59943"/>
                </a:lnTo>
                <a:close/>
              </a:path>
            </a:pathLst>
          </a:cu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6891" tIns="49349" rIns="66891" bIns="49349" spcCol="1270" anchor="ctr"/>
          <a:lstStyle/>
          <a:p>
            <a:pPr algn="ctr" defTabSz="1227931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2763" b="1" dirty="0">
                <a:solidFill>
                  <a:prstClr val="black"/>
                </a:solidFill>
              </a:rPr>
              <a:t>PROV. JATENG</a:t>
            </a:r>
          </a:p>
        </p:txBody>
      </p:sp>
      <p:sp>
        <p:nvSpPr>
          <p:cNvPr id="19" name="Left-Right Arrow 18">
            <a:extLst>
              <a:ext uri="{FF2B5EF4-FFF2-40B4-BE49-F238E27FC236}">
                <a16:creationId xmlns:a16="http://schemas.microsoft.com/office/drawing/2014/main" id="{F3B11E3C-032C-4A32-A496-89899C80CE5F}"/>
              </a:ext>
            </a:extLst>
          </p:cNvPr>
          <p:cNvSpPr/>
          <p:nvPr/>
        </p:nvSpPr>
        <p:spPr>
          <a:xfrm>
            <a:off x="3852863" y="1285875"/>
            <a:ext cx="1274762" cy="344488"/>
          </a:xfrm>
          <a:prstGeom prst="leftRightArrow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189">
              <a:solidFill>
                <a:prstClr val="white"/>
              </a:solidFill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C5D2D777-CAC2-406A-BF76-B77B65BE9860}"/>
              </a:ext>
            </a:extLst>
          </p:cNvPr>
          <p:cNvSpPr/>
          <p:nvPr/>
        </p:nvSpPr>
        <p:spPr>
          <a:xfrm flipH="1">
            <a:off x="8847138" y="1670050"/>
            <a:ext cx="247650" cy="13001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291985"/>
                </a:lnTo>
                <a:lnTo>
                  <a:pt x="314264" y="1291985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Left-Right Arrow 21">
            <a:extLst>
              <a:ext uri="{FF2B5EF4-FFF2-40B4-BE49-F238E27FC236}">
                <a16:creationId xmlns:a16="http://schemas.microsoft.com/office/drawing/2014/main" id="{70C1A54A-7665-49DC-8285-532FDFD4A714}"/>
              </a:ext>
            </a:extLst>
          </p:cNvPr>
          <p:cNvSpPr/>
          <p:nvPr/>
        </p:nvSpPr>
        <p:spPr>
          <a:xfrm rot="2709355">
            <a:off x="3410317" y="2772506"/>
            <a:ext cx="2262150" cy="373723"/>
          </a:xfrm>
          <a:prstGeom prst="leftRightArrow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189">
              <a:solidFill>
                <a:prstClr val="white"/>
              </a:solidFill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86EF5B8C-A065-4EA7-924F-89D59A7B2788}"/>
              </a:ext>
            </a:extLst>
          </p:cNvPr>
          <p:cNvSpPr/>
          <p:nvPr/>
        </p:nvSpPr>
        <p:spPr bwMode="auto">
          <a:xfrm>
            <a:off x="109538" y="1187450"/>
            <a:ext cx="3722687" cy="487363"/>
          </a:xfrm>
          <a:custGeom>
            <a:avLst/>
            <a:gdLst>
              <a:gd name="connsiteX0" fmla="*/ 0 w 3722912"/>
              <a:gd name="connsiteY0" fmla="*/ 59886 h 598856"/>
              <a:gd name="connsiteX1" fmla="*/ 59886 w 3722912"/>
              <a:gd name="connsiteY1" fmla="*/ 0 h 598856"/>
              <a:gd name="connsiteX2" fmla="*/ 3663026 w 3722912"/>
              <a:gd name="connsiteY2" fmla="*/ 0 h 598856"/>
              <a:gd name="connsiteX3" fmla="*/ 3722912 w 3722912"/>
              <a:gd name="connsiteY3" fmla="*/ 59886 h 598856"/>
              <a:gd name="connsiteX4" fmla="*/ 3722912 w 3722912"/>
              <a:gd name="connsiteY4" fmla="*/ 538970 h 598856"/>
              <a:gd name="connsiteX5" fmla="*/ 3663026 w 3722912"/>
              <a:gd name="connsiteY5" fmla="*/ 598856 h 598856"/>
              <a:gd name="connsiteX6" fmla="*/ 59886 w 3722912"/>
              <a:gd name="connsiteY6" fmla="*/ 598856 h 598856"/>
              <a:gd name="connsiteX7" fmla="*/ 0 w 3722912"/>
              <a:gd name="connsiteY7" fmla="*/ 538970 h 598856"/>
              <a:gd name="connsiteX8" fmla="*/ 0 w 3722912"/>
              <a:gd name="connsiteY8" fmla="*/ 59886 h 59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2912" h="598856">
                <a:moveTo>
                  <a:pt x="0" y="59886"/>
                </a:moveTo>
                <a:cubicBezTo>
                  <a:pt x="0" y="26812"/>
                  <a:pt x="26812" y="0"/>
                  <a:pt x="59886" y="0"/>
                </a:cubicBezTo>
                <a:lnTo>
                  <a:pt x="3663026" y="0"/>
                </a:lnTo>
                <a:cubicBezTo>
                  <a:pt x="3696100" y="0"/>
                  <a:pt x="3722912" y="26812"/>
                  <a:pt x="3722912" y="59886"/>
                </a:cubicBezTo>
                <a:lnTo>
                  <a:pt x="3722912" y="538970"/>
                </a:lnTo>
                <a:cubicBezTo>
                  <a:pt x="3722912" y="572044"/>
                  <a:pt x="3696100" y="598856"/>
                  <a:pt x="3663026" y="598856"/>
                </a:cubicBezTo>
                <a:lnTo>
                  <a:pt x="59886" y="598856"/>
                </a:lnTo>
                <a:cubicBezTo>
                  <a:pt x="26812" y="598856"/>
                  <a:pt x="0" y="572044"/>
                  <a:pt x="0" y="538970"/>
                </a:cubicBezTo>
                <a:lnTo>
                  <a:pt x="0" y="59886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6877" tIns="49335" rIns="66877" bIns="49335" spcCol="1270" anchor="ctr"/>
          <a:lstStyle/>
          <a:p>
            <a:pPr algn="ctr" defTabSz="1227931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2763" b="1" dirty="0">
                <a:solidFill>
                  <a:prstClr val="white"/>
                </a:solidFill>
              </a:rPr>
              <a:t>NASIONAL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029363EC-CB5C-475A-8D9A-D764334C5766}"/>
              </a:ext>
            </a:extLst>
          </p:cNvPr>
          <p:cNvSpPr/>
          <p:nvPr/>
        </p:nvSpPr>
        <p:spPr bwMode="auto">
          <a:xfrm flipH="1">
            <a:off x="8843963" y="3573463"/>
            <a:ext cx="247650" cy="13017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291985"/>
                </a:lnTo>
                <a:lnTo>
                  <a:pt x="314264" y="1291985"/>
                </a:lnTo>
              </a:path>
            </a:pathLst>
          </a:custGeom>
          <a:noFill/>
          <a:ln w="381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6E77EBD3-FFE3-44B3-A440-673468B2BF05}"/>
              </a:ext>
            </a:extLst>
          </p:cNvPr>
          <p:cNvSpPr/>
          <p:nvPr/>
        </p:nvSpPr>
        <p:spPr bwMode="auto">
          <a:xfrm>
            <a:off x="5184775" y="4478338"/>
            <a:ext cx="3619500" cy="1047750"/>
          </a:xfrm>
          <a:custGeom>
            <a:avLst/>
            <a:gdLst>
              <a:gd name="connsiteX0" fmla="*/ 0 w 4250705"/>
              <a:gd name="connsiteY0" fmla="*/ 67647 h 676470"/>
              <a:gd name="connsiteX1" fmla="*/ 67647 w 4250705"/>
              <a:gd name="connsiteY1" fmla="*/ 0 h 676470"/>
              <a:gd name="connsiteX2" fmla="*/ 4183058 w 4250705"/>
              <a:gd name="connsiteY2" fmla="*/ 0 h 676470"/>
              <a:gd name="connsiteX3" fmla="*/ 4250705 w 4250705"/>
              <a:gd name="connsiteY3" fmla="*/ 67647 h 676470"/>
              <a:gd name="connsiteX4" fmla="*/ 4250705 w 4250705"/>
              <a:gd name="connsiteY4" fmla="*/ 608823 h 676470"/>
              <a:gd name="connsiteX5" fmla="*/ 4183058 w 4250705"/>
              <a:gd name="connsiteY5" fmla="*/ 676470 h 676470"/>
              <a:gd name="connsiteX6" fmla="*/ 67647 w 4250705"/>
              <a:gd name="connsiteY6" fmla="*/ 676470 h 676470"/>
              <a:gd name="connsiteX7" fmla="*/ 0 w 4250705"/>
              <a:gd name="connsiteY7" fmla="*/ 608823 h 676470"/>
              <a:gd name="connsiteX8" fmla="*/ 0 w 4250705"/>
              <a:gd name="connsiteY8" fmla="*/ 67647 h 67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0705" h="676470">
                <a:moveTo>
                  <a:pt x="0" y="67647"/>
                </a:moveTo>
                <a:cubicBezTo>
                  <a:pt x="0" y="30287"/>
                  <a:pt x="30287" y="0"/>
                  <a:pt x="67647" y="0"/>
                </a:cubicBezTo>
                <a:lnTo>
                  <a:pt x="4183058" y="0"/>
                </a:lnTo>
                <a:cubicBezTo>
                  <a:pt x="4220418" y="0"/>
                  <a:pt x="4250705" y="30287"/>
                  <a:pt x="4250705" y="67647"/>
                </a:cubicBezTo>
                <a:lnTo>
                  <a:pt x="4250705" y="608823"/>
                </a:lnTo>
                <a:cubicBezTo>
                  <a:pt x="4250705" y="646183"/>
                  <a:pt x="4220418" y="676470"/>
                  <a:pt x="4183058" y="676470"/>
                </a:cubicBezTo>
                <a:lnTo>
                  <a:pt x="67647" y="676470"/>
                </a:lnTo>
                <a:cubicBezTo>
                  <a:pt x="30287" y="676470"/>
                  <a:pt x="0" y="646183"/>
                  <a:pt x="0" y="608823"/>
                </a:cubicBezTo>
                <a:lnTo>
                  <a:pt x="0" y="67647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9315" tIns="31576" rIns="39315" bIns="31576" spcCol="1270" anchor="ctr"/>
          <a:lstStyle/>
          <a:p>
            <a:pPr algn="ctr" defTabSz="541734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id-ID" sz="1219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4. </a:t>
            </a:r>
            <a:r>
              <a:rPr lang="id-ID" sz="13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Peningkatan edukasi tentang keberagaman, toleransi, spiritualisme &amp; kewarganegaraan kpd seluruh lapisan masyarakat utk meningkatkan persatuan, kesatuan, berbangsa dan bernegara serta cinta tanah air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F56826-BA76-46FA-91D5-0CC1C2097515}"/>
              </a:ext>
            </a:extLst>
          </p:cNvPr>
          <p:cNvSpPr txBox="1"/>
          <p:nvPr/>
        </p:nvSpPr>
        <p:spPr>
          <a:xfrm>
            <a:off x="296884" y="2643188"/>
            <a:ext cx="8729642" cy="615950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txBody>
          <a:bodyPr wrap="square">
            <a:spAutoFit/>
          </a:bodyPr>
          <a:lstStyle/>
          <a:p>
            <a:pPr algn="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3400" b="1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CAPAIAN</a:t>
            </a:r>
            <a:r>
              <a:rPr lang="en-AU" altLang="en-US" sz="3400" b="1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altLang="en-US" sz="3400" b="1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KINERJA</a:t>
            </a:r>
            <a:r>
              <a:rPr lang="en-AU" altLang="en-US" sz="3400" b="1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PEMBANGUNAN</a:t>
            </a:r>
            <a:endParaRPr lang="id-ID" altLang="en-US" sz="3400" b="1" dirty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8B700D-5604-4B08-A4F2-45F1F8913B39}"/>
              </a:ext>
            </a:extLst>
          </p:cNvPr>
          <p:cNvSpPr/>
          <p:nvPr/>
        </p:nvSpPr>
        <p:spPr>
          <a:xfrm>
            <a:off x="9440863" y="2647950"/>
            <a:ext cx="441325" cy="61118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799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67B2AB-14CD-4695-8566-145A01513D45}"/>
              </a:ext>
            </a:extLst>
          </p:cNvPr>
          <p:cNvSpPr/>
          <p:nvPr/>
        </p:nvSpPr>
        <p:spPr>
          <a:xfrm>
            <a:off x="9096375" y="2647950"/>
            <a:ext cx="287338" cy="611188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799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F4C7EC6-3164-42AB-B8EE-C3B44A7CB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19057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910382-3EDC-4792-A9ED-A1227C70337B}"/>
              </a:ext>
            </a:extLst>
          </p:cNvPr>
          <p:cNvSpPr/>
          <p:nvPr/>
        </p:nvSpPr>
        <p:spPr>
          <a:xfrm>
            <a:off x="2615009" y="1064488"/>
            <a:ext cx="415780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</a:rPr>
              <a:t>STATUS CAPAIAN KINERJA</a:t>
            </a:r>
          </a:p>
        </p:txBody>
      </p:sp>
      <p:grpSp>
        <p:nvGrpSpPr>
          <p:cNvPr id="37891" name="Group 16">
            <a:extLst>
              <a:ext uri="{FF2B5EF4-FFF2-40B4-BE49-F238E27FC236}">
                <a16:creationId xmlns:a16="http://schemas.microsoft.com/office/drawing/2014/main" id="{5ABDFBE4-7195-4FBC-AFBC-BC93134CDA19}"/>
              </a:ext>
            </a:extLst>
          </p:cNvPr>
          <p:cNvGrpSpPr>
            <a:grpSpLocks/>
          </p:cNvGrpSpPr>
          <p:nvPr/>
        </p:nvGrpSpPr>
        <p:grpSpPr bwMode="auto">
          <a:xfrm>
            <a:off x="2062163" y="1933575"/>
            <a:ext cx="6165850" cy="3063875"/>
            <a:chOff x="2076522" y="2070802"/>
            <a:chExt cx="6165474" cy="3062377"/>
          </a:xfrm>
        </p:grpSpPr>
        <p:sp>
          <p:nvSpPr>
            <p:cNvPr id="37895" name="Rectangle 17">
              <a:extLst>
                <a:ext uri="{FF2B5EF4-FFF2-40B4-BE49-F238E27FC236}">
                  <a16:creationId xmlns:a16="http://schemas.microsoft.com/office/drawing/2014/main" id="{0AA10793-9534-4738-A653-21EE08203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6522" y="2070802"/>
              <a:ext cx="6165474" cy="3062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id-ID" sz="1600" b="1"/>
            </a:p>
            <a:p>
              <a:pPr eaLnBrk="1" hangingPunct="1">
                <a:lnSpc>
                  <a:spcPct val="100000"/>
                </a:lnSpc>
                <a:spcBef>
                  <a:spcPts val="600"/>
                </a:spcBef>
                <a:buFontTx/>
                <a:buNone/>
              </a:pPr>
              <a:r>
                <a:rPr lang="en-US" altLang="en-US" sz="1600" i="1"/>
                <a:t>          : </a:t>
              </a:r>
              <a:r>
                <a:rPr lang="en-US" altLang="en-US" sz="1600"/>
                <a:t>Tercapai Melebihi Target Akhir RPJMD Th. 2018-2023</a:t>
              </a:r>
            </a:p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r>
                <a:rPr lang="en-US" altLang="en-US" sz="1600"/>
                <a:t>          :</a:t>
              </a:r>
              <a:r>
                <a:rPr lang="id-ID" altLang="en-US" sz="1600"/>
                <a:t> Tercapai Melebihi Target  RKPD Th. 2019</a:t>
              </a:r>
              <a:endParaRPr lang="en-US" altLang="en-US" sz="1600"/>
            </a:p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r>
                <a:rPr lang="en-US" altLang="en-US" sz="1600"/>
                <a:t>          : Tercapai Sama Dengan Target RKPD Th. 2019</a:t>
              </a:r>
            </a:p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r>
                <a:rPr lang="en-US" altLang="en-US" sz="1600"/>
                <a:t>          : </a:t>
              </a:r>
              <a:r>
                <a:rPr lang="id-ID" altLang="en-US" sz="1600"/>
                <a:t>Tidak Tercapai Meningkat ≥65 </a:t>
              </a:r>
              <a:r>
                <a:rPr lang="en-US" altLang="en-US" sz="1600"/>
                <a:t> s.d. </a:t>
              </a:r>
              <a:r>
                <a:rPr lang="id-ID" altLang="en-US" sz="1600"/>
                <a:t> &lt;100 Target  RKPD Th.2019 </a:t>
              </a:r>
              <a:endParaRPr lang="en-US" altLang="en-US" sz="1600"/>
            </a:p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r>
                <a:rPr lang="en-US" altLang="en-US" sz="1600"/>
                <a:t>          : Tidak Tercapai &lt;65 dari target RKPD Th. 2019</a:t>
              </a:r>
            </a:p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endParaRPr lang="en-US" altLang="en-US" sz="1600"/>
            </a:p>
            <a:p>
              <a:pPr eaLnBrk="1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</a:pPr>
              <a:endParaRPr lang="en-US" altLang="id-ID" sz="1600" b="1"/>
            </a:p>
          </p:txBody>
        </p:sp>
        <p:sp>
          <p:nvSpPr>
            <p:cNvPr id="37896" name="Flowchart: Process 18">
              <a:extLst>
                <a:ext uri="{FF2B5EF4-FFF2-40B4-BE49-F238E27FC236}">
                  <a16:creationId xmlns:a16="http://schemas.microsoft.com/office/drawing/2014/main" id="{9951C81C-3463-4158-AD8E-0CCE2CBD6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179" y="3630498"/>
              <a:ext cx="215900" cy="215900"/>
            </a:xfrm>
            <a:prstGeom prst="flowChartProcess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7897" name="Isosceles Triangle 19">
              <a:extLst>
                <a:ext uri="{FF2B5EF4-FFF2-40B4-BE49-F238E27FC236}">
                  <a16:creationId xmlns:a16="http://schemas.microsoft.com/office/drawing/2014/main" id="{A1A33B16-72F0-4DD8-A6D8-52EBC0A9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7984" y="2813719"/>
              <a:ext cx="252095" cy="252095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3" name="Arrow: Right 2">
            <a:extLst>
              <a:ext uri="{FF2B5EF4-FFF2-40B4-BE49-F238E27FC236}">
                <a16:creationId xmlns:a16="http://schemas.microsoft.com/office/drawing/2014/main" id="{32104807-B6B7-4F19-B269-28D11997FA61}"/>
              </a:ext>
            </a:extLst>
          </p:cNvPr>
          <p:cNvSpPr/>
          <p:nvPr/>
        </p:nvSpPr>
        <p:spPr>
          <a:xfrm rot="16200000">
            <a:off x="2220913" y="2324100"/>
            <a:ext cx="254000" cy="234950"/>
          </a:xfrm>
          <a:prstGeom prst="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/>
          </a:p>
        </p:txBody>
      </p:sp>
      <p:sp>
        <p:nvSpPr>
          <p:cNvPr id="37893" name="Isosceles Triangle 23">
            <a:extLst>
              <a:ext uri="{FF2B5EF4-FFF2-40B4-BE49-F238E27FC236}">
                <a16:creationId xmlns:a16="http://schemas.microsoft.com/office/drawing/2014/main" id="{FF9CA371-874C-4D1B-A84E-E07CEC72898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246313" y="3892550"/>
            <a:ext cx="252412" cy="25241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8DD4F1-01B1-49A1-989A-A95C2D31750E}"/>
              </a:ext>
            </a:extLst>
          </p:cNvPr>
          <p:cNvSpPr/>
          <p:nvPr/>
        </p:nvSpPr>
        <p:spPr>
          <a:xfrm>
            <a:off x="2227263" y="3055938"/>
            <a:ext cx="231775" cy="25558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C97411A-D2CF-4844-97E2-3BFB1B846E36}"/>
              </a:ext>
            </a:extLst>
          </p:cNvPr>
          <p:cNvSpPr/>
          <p:nvPr/>
        </p:nvSpPr>
        <p:spPr>
          <a:xfrm>
            <a:off x="0" y="828"/>
            <a:ext cx="9906000" cy="523220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CAPAIAN INDIKATOR MAKRO </a:t>
            </a:r>
          </a:p>
        </p:txBody>
      </p:sp>
      <p:pic>
        <p:nvPicPr>
          <p:cNvPr id="38915" name="Picture 3">
            <a:extLst>
              <a:ext uri="{FF2B5EF4-FFF2-40B4-BE49-F238E27FC236}">
                <a16:creationId xmlns:a16="http://schemas.microsoft.com/office/drawing/2014/main" id="{2C457E26-DA71-4A67-9E72-116801065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" r="1259" b="1662"/>
          <a:stretch>
            <a:fillRect/>
          </a:stretch>
        </p:blipFill>
        <p:spPr bwMode="auto">
          <a:xfrm>
            <a:off x="304800" y="523875"/>
            <a:ext cx="9475788" cy="589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06BB35B-2E28-4F94-9F0B-0699BF90CB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4397057"/>
              </p:ext>
            </p:extLst>
          </p:nvPr>
        </p:nvGraphicFramePr>
        <p:xfrm>
          <a:off x="237506" y="754436"/>
          <a:ext cx="9512136" cy="51716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6372">
                  <a:extLst>
                    <a:ext uri="{9D8B030D-6E8A-4147-A177-3AD203B41FA5}">
                      <a16:colId xmlns:a16="http://schemas.microsoft.com/office/drawing/2014/main" val="87310602"/>
                    </a:ext>
                  </a:extLst>
                </a:gridCol>
                <a:gridCol w="2656839">
                  <a:extLst>
                    <a:ext uri="{9D8B030D-6E8A-4147-A177-3AD203B41FA5}">
                      <a16:colId xmlns:a16="http://schemas.microsoft.com/office/drawing/2014/main" val="1397623721"/>
                    </a:ext>
                  </a:extLst>
                </a:gridCol>
                <a:gridCol w="795647">
                  <a:extLst>
                    <a:ext uri="{9D8B030D-6E8A-4147-A177-3AD203B41FA5}">
                      <a16:colId xmlns:a16="http://schemas.microsoft.com/office/drawing/2014/main" val="4211630404"/>
                    </a:ext>
                  </a:extLst>
                </a:gridCol>
                <a:gridCol w="712519">
                  <a:extLst>
                    <a:ext uri="{9D8B030D-6E8A-4147-A177-3AD203B41FA5}">
                      <a16:colId xmlns:a16="http://schemas.microsoft.com/office/drawing/2014/main" val="2424138763"/>
                    </a:ext>
                  </a:extLst>
                </a:gridCol>
                <a:gridCol w="605642">
                  <a:extLst>
                    <a:ext uri="{9D8B030D-6E8A-4147-A177-3AD203B41FA5}">
                      <a16:colId xmlns:a16="http://schemas.microsoft.com/office/drawing/2014/main" val="607546587"/>
                    </a:ext>
                  </a:extLst>
                </a:gridCol>
                <a:gridCol w="860169">
                  <a:extLst>
                    <a:ext uri="{9D8B030D-6E8A-4147-A177-3AD203B41FA5}">
                      <a16:colId xmlns:a16="http://schemas.microsoft.com/office/drawing/2014/main" val="769697714"/>
                    </a:ext>
                  </a:extLst>
                </a:gridCol>
                <a:gridCol w="838002">
                  <a:extLst>
                    <a:ext uri="{9D8B030D-6E8A-4147-A177-3AD203B41FA5}">
                      <a16:colId xmlns:a16="http://schemas.microsoft.com/office/drawing/2014/main" val="651777891"/>
                    </a:ext>
                  </a:extLst>
                </a:gridCol>
                <a:gridCol w="1704404">
                  <a:extLst>
                    <a:ext uri="{9D8B030D-6E8A-4147-A177-3AD203B41FA5}">
                      <a16:colId xmlns:a16="http://schemas.microsoft.com/office/drawing/2014/main" val="1133995290"/>
                    </a:ext>
                  </a:extLst>
                </a:gridCol>
                <a:gridCol w="872542">
                  <a:extLst>
                    <a:ext uri="{9D8B030D-6E8A-4147-A177-3AD203B41FA5}">
                      <a16:colId xmlns:a16="http://schemas.microsoft.com/office/drawing/2014/main" val="3005811894"/>
                    </a:ext>
                  </a:extLst>
                </a:gridCol>
              </a:tblGrid>
              <a:tr h="46704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 err="1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US" sz="16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Kinerja</a:t>
                      </a:r>
                      <a:r>
                        <a:rPr lang="en-US" sz="16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Utama</a:t>
                      </a:r>
                      <a:endParaRPr lang="en-AU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r>
                        <a:rPr lang="en-AU" sz="1600" dirty="0" err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Satuan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2017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66933" marR="6693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 err="1">
                          <a:effectLst/>
                        </a:rPr>
                        <a:t>Capaian</a:t>
                      </a:r>
                      <a:r>
                        <a:rPr lang="en-US" sz="1600" dirty="0">
                          <a:effectLst/>
                        </a:rPr>
                        <a:t> 2019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 err="1">
                          <a:effectLst/>
                        </a:rPr>
                        <a:t>OPD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 err="1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Ket</a:t>
                      </a:r>
                      <a:endParaRPr lang="en-AU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3523738422"/>
                  </a:ext>
                </a:extLst>
              </a:tr>
              <a:tr h="57679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Persentase penurunan konflik SARA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%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15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15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15,38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102,53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Setda</a:t>
                      </a:r>
                      <a:r>
                        <a:rPr lang="en-A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cq.Kesbangpol</a:t>
                      </a:r>
                      <a:endParaRPr lang="id-ID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812137012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2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Indeks Toleransi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Angka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76,6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74,4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76,30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102,55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Setda</a:t>
                      </a:r>
                      <a:r>
                        <a:rPr lang="en-A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cq</a:t>
                      </a:r>
                      <a:r>
                        <a:rPr lang="en-A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. Biro </a:t>
                      </a:r>
                      <a:r>
                        <a:rPr lang="en-AU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Kesra</a:t>
                      </a:r>
                      <a:r>
                        <a:rPr lang="en-A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; </a:t>
                      </a:r>
                      <a:r>
                        <a:rPr lang="en-AU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Kesbangpol</a:t>
                      </a:r>
                      <a:endParaRPr lang="id-ID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d-ID" sz="16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2446058027"/>
                  </a:ext>
                </a:extLst>
              </a:tr>
              <a:tr h="51063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3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Indeks Reformasi Birokrasi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Angka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80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75,5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NA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NA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Setda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cq.Biro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Organisasi</a:t>
                      </a: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755273450"/>
                  </a:ext>
                </a:extLst>
              </a:tr>
              <a:tr h="53438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4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Indeks Kepuasan Masyarakat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Angka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88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80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82,29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102,86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Setda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cq.Biro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Organisasi</a:t>
                      </a: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3421469008"/>
                  </a:ext>
                </a:extLst>
              </a:tr>
              <a:tr h="47501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Nilai SAKIP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Angka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85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80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80,18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100,22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Setda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cq.Biro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Organisasi</a:t>
                      </a: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125606373"/>
                  </a:ext>
                </a:extLst>
              </a:tr>
              <a:tr h="46704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Indeks Persepsi Anti Korupsi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Angka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3,5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3,45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3,43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99,42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Inspektorat</a:t>
                      </a: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3534307887"/>
                  </a:ext>
                </a:extLst>
              </a:tr>
              <a:tr h="52001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Nilai Kematangan Organisasi Daerah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Angka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29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17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24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145,88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Setda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cq.Biro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Organisasi</a:t>
                      </a: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671948984"/>
                  </a:ext>
                </a:extLst>
              </a:tr>
              <a:tr h="61844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Persentase tindak pidana yang tertangani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%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90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80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NA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NA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Kesbangpol</a:t>
                      </a:r>
                      <a:r>
                        <a:rPr kumimoji="0" lang="en-A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Polda</a:t>
                      </a: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30727617"/>
                  </a:ext>
                </a:extLst>
              </a:tr>
              <a:tr h="46704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Indeks Sistem Merit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Angka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0,71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0,67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 dirty="0">
                          <a:effectLst/>
                        </a:rPr>
                        <a:t>0,70</a:t>
                      </a:r>
                      <a:endParaRPr lang="en-A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600">
                          <a:effectLst/>
                        </a:rPr>
                        <a:t>104,48</a:t>
                      </a:r>
                      <a:endParaRPr lang="en-A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933" marR="6693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BKD</a:t>
                      </a: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6933" marR="66933" marT="0" marB="0"/>
                </a:tc>
                <a:extLst>
                  <a:ext uri="{0D108BD9-81ED-4DB2-BD59-A6C34878D82A}">
                    <a16:rowId xmlns:a16="http://schemas.microsoft.com/office/drawing/2014/main" val="3166385176"/>
                  </a:ext>
                </a:extLst>
              </a:tr>
            </a:tbl>
          </a:graphicData>
        </a:graphic>
      </p:graphicFrame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F033F62A-D082-40AC-8642-A68E444ECB5D}"/>
              </a:ext>
            </a:extLst>
          </p:cNvPr>
          <p:cNvSpPr/>
          <p:nvPr/>
        </p:nvSpPr>
        <p:spPr>
          <a:xfrm>
            <a:off x="9024501" y="5486247"/>
            <a:ext cx="480464" cy="384134"/>
          </a:xfrm>
          <a:prstGeom prst="triangle">
            <a:avLst/>
          </a:prstGeom>
          <a:solidFill>
            <a:srgbClr val="5F91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3048C7-E506-4EF6-BAF8-D2C6250F497B}"/>
              </a:ext>
            </a:extLst>
          </p:cNvPr>
          <p:cNvSpPr/>
          <p:nvPr/>
        </p:nvSpPr>
        <p:spPr>
          <a:xfrm>
            <a:off x="0" y="-31070"/>
            <a:ext cx="9906000" cy="523220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CAPAIAN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INDIKATOR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SASARAN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/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ASPEK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DAYA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SAING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DAERAH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70FDA6-BBC8-4FF5-8E6C-8D4201989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095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45C5726-2067-4BAB-BB6B-55E57926D4CE}"/>
              </a:ext>
            </a:extLst>
          </p:cNvPr>
          <p:cNvSpPr txBox="1">
            <a:spLocks/>
          </p:cNvSpPr>
          <p:nvPr/>
        </p:nvSpPr>
        <p:spPr>
          <a:xfrm>
            <a:off x="17815" y="2921329"/>
            <a:ext cx="8853053" cy="718342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AU" sz="3200" b="1" dirty="0" err="1">
                <a:solidFill>
                  <a:prstClr val="white"/>
                </a:solidFill>
                <a:latin typeface="Bahnschrift SemiBold SemiConden" panose="020B0502040204020203" pitchFamily="34" charset="0"/>
                <a:ea typeface="Cambria Math" panose="02040503050406030204" pitchFamily="18" charset="0"/>
              </a:rPr>
              <a:t>PENDAHULUAN</a:t>
            </a:r>
            <a:endParaRPr lang="id-ID" sz="3600" b="1" dirty="0">
              <a:solidFill>
                <a:prstClr val="white"/>
              </a:solidFill>
              <a:latin typeface="Bahnschrift SemiBold SemiConden" panose="020B0502040204020203" pitchFamily="34" charset="0"/>
              <a:ea typeface="Cambria Math" panose="020405030504060302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F232AF-9284-4C6C-8E4B-3F42ABCCA09B}"/>
              </a:ext>
            </a:extLst>
          </p:cNvPr>
          <p:cNvSpPr/>
          <p:nvPr/>
        </p:nvSpPr>
        <p:spPr>
          <a:xfrm>
            <a:off x="9126184" y="2921329"/>
            <a:ext cx="762000" cy="718342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E25BB8-59F8-43FA-B190-3D35ECDA2086}"/>
              </a:ext>
            </a:extLst>
          </p:cNvPr>
          <p:cNvSpPr/>
          <p:nvPr/>
        </p:nvSpPr>
        <p:spPr>
          <a:xfrm>
            <a:off x="8915047" y="2921329"/>
            <a:ext cx="157162" cy="718342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4FD49E-25C8-4452-9BB8-335F9448E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8040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A3742A33-4044-4E58-82E6-86736AB03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597904"/>
              </p:ext>
            </p:extLst>
          </p:nvPr>
        </p:nvGraphicFramePr>
        <p:xfrm>
          <a:off x="136446" y="995204"/>
          <a:ext cx="9390321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979">
                  <a:extLst>
                    <a:ext uri="{9D8B030D-6E8A-4147-A177-3AD203B41FA5}">
                      <a16:colId xmlns:a16="http://schemas.microsoft.com/office/drawing/2014/main" val="1138179127"/>
                    </a:ext>
                  </a:extLst>
                </a:gridCol>
                <a:gridCol w="2314515">
                  <a:extLst>
                    <a:ext uri="{9D8B030D-6E8A-4147-A177-3AD203B41FA5}">
                      <a16:colId xmlns:a16="http://schemas.microsoft.com/office/drawing/2014/main" val="729014913"/>
                    </a:ext>
                  </a:extLst>
                </a:gridCol>
                <a:gridCol w="620877">
                  <a:extLst>
                    <a:ext uri="{9D8B030D-6E8A-4147-A177-3AD203B41FA5}">
                      <a16:colId xmlns:a16="http://schemas.microsoft.com/office/drawing/2014/main" val="373201760"/>
                    </a:ext>
                  </a:extLst>
                </a:gridCol>
                <a:gridCol w="1173790">
                  <a:extLst>
                    <a:ext uri="{9D8B030D-6E8A-4147-A177-3AD203B41FA5}">
                      <a16:colId xmlns:a16="http://schemas.microsoft.com/office/drawing/2014/main" val="113378553"/>
                    </a:ext>
                  </a:extLst>
                </a:gridCol>
                <a:gridCol w="1173790">
                  <a:extLst>
                    <a:ext uri="{9D8B030D-6E8A-4147-A177-3AD203B41FA5}">
                      <a16:colId xmlns:a16="http://schemas.microsoft.com/office/drawing/2014/main" val="1627880640"/>
                    </a:ext>
                  </a:extLst>
                </a:gridCol>
                <a:gridCol w="1173790">
                  <a:extLst>
                    <a:ext uri="{9D8B030D-6E8A-4147-A177-3AD203B41FA5}">
                      <a16:colId xmlns:a16="http://schemas.microsoft.com/office/drawing/2014/main" val="1773647248"/>
                    </a:ext>
                  </a:extLst>
                </a:gridCol>
                <a:gridCol w="1173790">
                  <a:extLst>
                    <a:ext uri="{9D8B030D-6E8A-4147-A177-3AD203B41FA5}">
                      <a16:colId xmlns:a16="http://schemas.microsoft.com/office/drawing/2014/main" val="2557981386"/>
                    </a:ext>
                  </a:extLst>
                </a:gridCol>
                <a:gridCol w="1173790">
                  <a:extLst>
                    <a:ext uri="{9D8B030D-6E8A-4147-A177-3AD203B41FA5}">
                      <a16:colId xmlns:a16="http://schemas.microsoft.com/office/drawing/2014/main" val="2298701708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Indikator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Kinerja</a:t>
                      </a:r>
                      <a:r>
                        <a:rPr lang="en-US" sz="1800" dirty="0"/>
                        <a:t> Pembangunan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dirty="0"/>
                        <a:t>Sat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Target RPJMD 2018-2023</a:t>
                      </a:r>
                      <a:endParaRPr lang="en-ID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Tahun</a:t>
                      </a:r>
                      <a:r>
                        <a:rPr lang="en-US" sz="1800" dirty="0"/>
                        <a:t> 2019</a:t>
                      </a:r>
                      <a:endParaRPr lang="en-ID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Tingkat </a:t>
                      </a:r>
                      <a:r>
                        <a:rPr lang="en-US" sz="1800" dirty="0" err="1"/>
                        <a:t>Capaian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Tahun</a:t>
                      </a:r>
                      <a:r>
                        <a:rPr lang="en-US" sz="1800" dirty="0"/>
                        <a:t> 2019 (%)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Status </a:t>
                      </a:r>
                      <a:r>
                        <a:rPr lang="en-US" sz="1800" dirty="0" err="1"/>
                        <a:t>Capaian</a:t>
                      </a:r>
                      <a:endParaRPr lang="en-ID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6443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Target</a:t>
                      </a:r>
                      <a:endParaRPr lang="en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Realisasi</a:t>
                      </a:r>
                      <a:endParaRPr lang="en-ID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367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Persentase distribusi penem-patan PNS dalam Jabatan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%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>
                          <a:effectLst/>
                        </a:rPr>
                        <a:t>100</a:t>
                      </a:r>
                      <a:endParaRPr lang="en-AU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>
                          <a:effectLst/>
                        </a:rPr>
                        <a:t>100</a:t>
                      </a:r>
                      <a:endParaRPr lang="en-AU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>
                          <a:effectLst/>
                        </a:rPr>
                        <a:t>100</a:t>
                      </a:r>
                      <a:endParaRPr lang="en-AU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8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6416" marR="16416" marT="0" marB="0"/>
                </a:tc>
                <a:extLst>
                  <a:ext uri="{0D108BD9-81ED-4DB2-BD59-A6C34878D82A}">
                    <a16:rowId xmlns:a16="http://schemas.microsoft.com/office/drawing/2014/main" val="3975910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Persentase Pengembangan layanan kepegawaian yang cepat dan terintegrasi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%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en-AU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16" marR="16416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8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6416" marR="16416" marT="0" marB="0"/>
                </a:tc>
                <a:extLst>
                  <a:ext uri="{0D108BD9-81ED-4DB2-BD59-A6C34878D82A}">
                    <a16:rowId xmlns:a16="http://schemas.microsoft.com/office/drawing/2014/main" val="2891298481"/>
                  </a:ext>
                </a:extLst>
              </a:tr>
            </a:tbl>
          </a:graphicData>
        </a:graphic>
      </p:graphicFrame>
      <p:sp>
        <p:nvSpPr>
          <p:cNvPr id="8" name="Oval 35">
            <a:extLst>
              <a:ext uri="{FF2B5EF4-FFF2-40B4-BE49-F238E27FC236}">
                <a16:creationId xmlns:a16="http://schemas.microsoft.com/office/drawing/2014/main" id="{23AB1D7A-CF72-4335-B08A-B38686604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4542" y="3373096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9" name="Oval 35">
            <a:extLst>
              <a:ext uri="{FF2B5EF4-FFF2-40B4-BE49-F238E27FC236}">
                <a16:creationId xmlns:a16="http://schemas.microsoft.com/office/drawing/2014/main" id="{C0246F54-10A8-4895-BBFB-175F8D7F61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4542" y="2338970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B512D9-E701-4184-A81B-DF42D487344F}"/>
              </a:ext>
            </a:extLst>
          </p:cNvPr>
          <p:cNvSpPr/>
          <p:nvPr/>
        </p:nvSpPr>
        <p:spPr>
          <a:xfrm>
            <a:off x="0" y="828"/>
            <a:ext cx="9906000" cy="523220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KINERJA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BADAN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KEPEGAWAIAN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DAERAH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57C748-F952-40A4-BE50-22DD29F0B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8049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25270A5-515E-4E3B-92CD-F910A0E2BC4E}"/>
              </a:ext>
            </a:extLst>
          </p:cNvPr>
          <p:cNvGraphicFramePr>
            <a:graphicFrameLocks noGrp="1"/>
          </p:cNvGraphicFramePr>
          <p:nvPr/>
        </p:nvGraphicFramePr>
        <p:xfrm>
          <a:off x="435935" y="563531"/>
          <a:ext cx="9184487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318">
                  <a:extLst>
                    <a:ext uri="{9D8B030D-6E8A-4147-A177-3AD203B41FA5}">
                      <a16:colId xmlns:a16="http://schemas.microsoft.com/office/drawing/2014/main" val="2393259364"/>
                    </a:ext>
                  </a:extLst>
                </a:gridCol>
                <a:gridCol w="2828260">
                  <a:extLst>
                    <a:ext uri="{9D8B030D-6E8A-4147-A177-3AD203B41FA5}">
                      <a16:colId xmlns:a16="http://schemas.microsoft.com/office/drawing/2014/main" val="2518058067"/>
                    </a:ext>
                  </a:extLst>
                </a:gridCol>
                <a:gridCol w="1041991">
                  <a:extLst>
                    <a:ext uri="{9D8B030D-6E8A-4147-A177-3AD203B41FA5}">
                      <a16:colId xmlns:a16="http://schemas.microsoft.com/office/drawing/2014/main" val="246392605"/>
                    </a:ext>
                  </a:extLst>
                </a:gridCol>
                <a:gridCol w="680484">
                  <a:extLst>
                    <a:ext uri="{9D8B030D-6E8A-4147-A177-3AD203B41FA5}">
                      <a16:colId xmlns:a16="http://schemas.microsoft.com/office/drawing/2014/main" val="2685076225"/>
                    </a:ext>
                  </a:extLst>
                </a:gridCol>
                <a:gridCol w="871869">
                  <a:extLst>
                    <a:ext uri="{9D8B030D-6E8A-4147-A177-3AD203B41FA5}">
                      <a16:colId xmlns:a16="http://schemas.microsoft.com/office/drawing/2014/main" val="2670984984"/>
                    </a:ext>
                  </a:extLst>
                </a:gridCol>
                <a:gridCol w="975539">
                  <a:extLst>
                    <a:ext uri="{9D8B030D-6E8A-4147-A177-3AD203B41FA5}">
                      <a16:colId xmlns:a16="http://schemas.microsoft.com/office/drawing/2014/main" val="275864699"/>
                    </a:ext>
                  </a:extLst>
                </a:gridCol>
                <a:gridCol w="1014795">
                  <a:extLst>
                    <a:ext uri="{9D8B030D-6E8A-4147-A177-3AD203B41FA5}">
                      <a16:colId xmlns:a16="http://schemas.microsoft.com/office/drawing/2014/main" val="1462369225"/>
                    </a:ext>
                  </a:extLst>
                </a:gridCol>
                <a:gridCol w="1263231">
                  <a:extLst>
                    <a:ext uri="{9D8B030D-6E8A-4147-A177-3AD203B41FA5}">
                      <a16:colId xmlns:a16="http://schemas.microsoft.com/office/drawing/2014/main" val="4276397527"/>
                    </a:ext>
                  </a:extLst>
                </a:gridCol>
              </a:tblGrid>
              <a:tr h="195008">
                <a:tc rowSpan="2"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D" sz="1800" dirty="0"/>
                    </a:p>
                    <a:p>
                      <a:pPr algn="ctr"/>
                      <a:endParaRPr lang="en-US" sz="1800" dirty="0"/>
                    </a:p>
                    <a:p>
                      <a:pPr algn="ctr"/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Indikator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Kinerja</a:t>
                      </a:r>
                      <a:r>
                        <a:rPr lang="en-US" sz="1800" dirty="0"/>
                        <a:t> Pembangunan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Target RPJMD 2018-2023</a:t>
                      </a:r>
                      <a:endParaRPr lang="en-ID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Tahun</a:t>
                      </a:r>
                      <a:r>
                        <a:rPr lang="en-US" sz="1800" dirty="0"/>
                        <a:t> 2019</a:t>
                      </a:r>
                      <a:endParaRPr lang="en-ID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Tingkat </a:t>
                      </a:r>
                      <a:r>
                        <a:rPr lang="en-US" sz="1800" dirty="0" err="1"/>
                        <a:t>Capaian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Tahun</a:t>
                      </a:r>
                      <a:r>
                        <a:rPr lang="en-US" sz="1800" dirty="0"/>
                        <a:t> 2019 (%)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Status </a:t>
                      </a:r>
                      <a:r>
                        <a:rPr lang="en-US" sz="1800" dirty="0" err="1"/>
                        <a:t>Capaian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OPD</a:t>
                      </a:r>
                      <a:endParaRPr lang="en-ID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316660"/>
                  </a:ext>
                </a:extLst>
              </a:tr>
              <a:tr h="231948">
                <a:tc vMerge="1">
                  <a:txBody>
                    <a:bodyPr/>
                    <a:lstStyle/>
                    <a:p>
                      <a:pPr algn="ctr"/>
                      <a:endParaRPr lang="en-ID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Target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Realisasi</a:t>
                      </a:r>
                      <a:endParaRPr lang="en-ID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464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  <a:p>
                      <a:pPr algn="ctr"/>
                      <a:r>
                        <a:rPr lang="en-US" sz="1400" dirty="0"/>
                        <a:t>1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Pejabat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Pimpinan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Tinggi, Administrator dan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Pengawas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yg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terevaluasi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kinerjanya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Bid. </a:t>
                      </a:r>
                      <a:r>
                        <a:rPr lang="en-US" sz="1400" dirty="0" err="1"/>
                        <a:t>Perenc</a:t>
                      </a:r>
                      <a:r>
                        <a:rPr lang="en-US" sz="1400" dirty="0"/>
                        <a:t> dan </a:t>
                      </a:r>
                      <a:r>
                        <a:rPr lang="en-US" sz="1400" dirty="0" err="1"/>
                        <a:t>Pengemb</a:t>
                      </a:r>
                      <a:r>
                        <a:rPr lang="en-US" sz="1400" dirty="0"/>
                        <a:t>. </a:t>
                      </a:r>
                      <a:r>
                        <a:rPr lang="en-US" sz="1400" dirty="0" err="1"/>
                        <a:t>Pegawai</a:t>
                      </a:r>
                      <a:endParaRPr lang="en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711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0" dirty="0">
                          <a:solidFill>
                            <a:schemeClr val="tx1"/>
                          </a:solidFill>
                          <a:effectLst/>
                        </a:rPr>
                        <a:t>Persentase 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PNS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yg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meningkat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kualifikasinya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melalui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tugas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belajar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dan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ijin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belajar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: 60% (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</a:rPr>
                        <a:t>akumulatif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Bid. </a:t>
                      </a:r>
                      <a:r>
                        <a:rPr lang="en-US" sz="1400" dirty="0" err="1"/>
                        <a:t>Perenc</a:t>
                      </a:r>
                      <a:r>
                        <a:rPr lang="en-US" sz="1400" dirty="0"/>
                        <a:t> dan </a:t>
                      </a:r>
                      <a:r>
                        <a:rPr lang="en-US" sz="1400" dirty="0" err="1"/>
                        <a:t>Pengemb</a:t>
                      </a:r>
                      <a:r>
                        <a:rPr lang="en-US" sz="1400" dirty="0"/>
                        <a:t>. </a:t>
                      </a:r>
                      <a:r>
                        <a:rPr lang="en-US" sz="1400" dirty="0" err="1"/>
                        <a:t>Pegawai</a:t>
                      </a:r>
                      <a:endParaRPr lang="en-ID" sz="1400" dirty="0"/>
                    </a:p>
                    <a:p>
                      <a:endParaRPr lang="en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39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Layanan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Adm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Kepegawaian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Bid. </a:t>
                      </a:r>
                      <a:r>
                        <a:rPr lang="en-US" sz="1400" dirty="0" err="1"/>
                        <a:t>Mutasi</a:t>
                      </a:r>
                      <a:r>
                        <a:rPr lang="en-US" sz="1400" dirty="0"/>
                        <a:t> Peg</a:t>
                      </a:r>
                      <a:endParaRPr lang="en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622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Penanganan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Kasus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Kepegawaian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Bid </a:t>
                      </a:r>
                      <a:r>
                        <a:rPr lang="en-US" sz="1400" dirty="0" err="1"/>
                        <a:t>Pembinaan</a:t>
                      </a:r>
                      <a:r>
                        <a:rPr lang="en-US" sz="1400" dirty="0"/>
                        <a:t> dan </a:t>
                      </a:r>
                      <a:r>
                        <a:rPr lang="en-US" sz="1400" dirty="0" err="1"/>
                        <a:t>Kesejahteraan</a:t>
                      </a:r>
                      <a:r>
                        <a:rPr lang="en-US" sz="1400" dirty="0"/>
                        <a:t> Peg</a:t>
                      </a:r>
                      <a:endParaRPr lang="en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6569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SIMPEG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yg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dikembangkan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dan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terintegrasi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Bid </a:t>
                      </a:r>
                      <a:r>
                        <a:rPr lang="en-US" sz="1400" dirty="0" err="1"/>
                        <a:t>Informasi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Kepegawaian</a:t>
                      </a:r>
                      <a:endParaRPr lang="en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2475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PNS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yg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terpetakan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Kompetensinya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: 60% 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Upenkom</a:t>
                      </a:r>
                      <a:r>
                        <a:rPr lang="en-US" sz="1400" dirty="0"/>
                        <a:t> ASN</a:t>
                      </a:r>
                      <a:endParaRPr lang="en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890525"/>
                  </a:ext>
                </a:extLst>
              </a:tr>
            </a:tbl>
          </a:graphicData>
        </a:graphic>
      </p:graphicFrame>
      <p:sp>
        <p:nvSpPr>
          <p:cNvPr id="6" name="Oval 35">
            <a:extLst>
              <a:ext uri="{FF2B5EF4-FFF2-40B4-BE49-F238E27FC236}">
                <a16:creationId xmlns:a16="http://schemas.microsoft.com/office/drawing/2014/main" id="{2B7A0828-D1FE-49A0-942D-320CED81C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979" y="2231476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7" name="Oval 35">
            <a:extLst>
              <a:ext uri="{FF2B5EF4-FFF2-40B4-BE49-F238E27FC236}">
                <a16:creationId xmlns:a16="http://schemas.microsoft.com/office/drawing/2014/main" id="{1D792464-B17C-404A-9E35-CB910BC0C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979" y="2955855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9" name="Oval 35">
            <a:extLst>
              <a:ext uri="{FF2B5EF4-FFF2-40B4-BE49-F238E27FC236}">
                <a16:creationId xmlns:a16="http://schemas.microsoft.com/office/drawing/2014/main" id="{4BAB1B1D-26F4-42DF-A255-7ACAFDBB2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979" y="4319546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10" name="Oval 35">
            <a:extLst>
              <a:ext uri="{FF2B5EF4-FFF2-40B4-BE49-F238E27FC236}">
                <a16:creationId xmlns:a16="http://schemas.microsoft.com/office/drawing/2014/main" id="{512C126D-95EE-43C6-8352-81F6F8D7D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979" y="5408445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11" name="Oval 35">
            <a:extLst>
              <a:ext uri="{FF2B5EF4-FFF2-40B4-BE49-F238E27FC236}">
                <a16:creationId xmlns:a16="http://schemas.microsoft.com/office/drawing/2014/main" id="{7A3B7B77-293F-4090-B74A-B273479F3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2625" y="5928605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12" name="Oval 35">
            <a:extLst>
              <a:ext uri="{FF2B5EF4-FFF2-40B4-BE49-F238E27FC236}">
                <a16:creationId xmlns:a16="http://schemas.microsoft.com/office/drawing/2014/main" id="{D611103F-D859-45DC-B565-2E74DFD1A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979" y="3727669"/>
            <a:ext cx="329160" cy="350053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AU" sz="195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9FED81-2104-42E5-A401-613510E8BEE4}"/>
              </a:ext>
            </a:extLst>
          </p:cNvPr>
          <p:cNvSpPr/>
          <p:nvPr/>
        </p:nvSpPr>
        <p:spPr>
          <a:xfrm>
            <a:off x="0" y="828"/>
            <a:ext cx="9906000" cy="523220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KINERJA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INDIKATOR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PROGRAM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F46DBDDE-8D44-403F-9870-287919D48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0449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45C5726-2067-4BAB-BB6B-55E57926D4CE}"/>
              </a:ext>
            </a:extLst>
          </p:cNvPr>
          <p:cNvSpPr txBox="1">
            <a:spLocks/>
          </p:cNvSpPr>
          <p:nvPr/>
        </p:nvSpPr>
        <p:spPr>
          <a:xfrm>
            <a:off x="17815" y="2277860"/>
            <a:ext cx="8853053" cy="821600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0"/>
              </a:spcBef>
              <a:defRPr/>
            </a:pP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ISU </a:t>
            </a: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STRATEGIS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, </a:t>
            </a: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PERMASALAHAN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 DAN TARGET </a:t>
            </a: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KINERJA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URUSAN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Bahnschrift SemiBold SemiConden" pitchFamily="34" charset="0"/>
              </a:rPr>
              <a:t>TAHUN</a:t>
            </a:r>
            <a:r>
              <a:rPr lang="en-US" sz="2800" dirty="0">
                <a:solidFill>
                  <a:prstClr val="white"/>
                </a:solidFill>
                <a:latin typeface="Bahnschrift SemiBold SemiConden" pitchFamily="34" charset="0"/>
              </a:rPr>
              <a:t> 2021</a:t>
            </a:r>
            <a:endParaRPr lang="id-ID" sz="2800" dirty="0">
              <a:solidFill>
                <a:prstClr val="white"/>
              </a:solidFill>
              <a:latin typeface="Bahnschrift SemiBold SemiConden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F232AF-9284-4C6C-8E4B-3F42ABCCA09B}"/>
              </a:ext>
            </a:extLst>
          </p:cNvPr>
          <p:cNvSpPr/>
          <p:nvPr/>
        </p:nvSpPr>
        <p:spPr>
          <a:xfrm>
            <a:off x="9126184" y="2277860"/>
            <a:ext cx="762000" cy="8216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80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E25BB8-59F8-43FA-B190-3D35ECDA2086}"/>
              </a:ext>
            </a:extLst>
          </p:cNvPr>
          <p:cNvSpPr/>
          <p:nvPr/>
        </p:nvSpPr>
        <p:spPr>
          <a:xfrm>
            <a:off x="8915047" y="2277860"/>
            <a:ext cx="157162" cy="821600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800">
              <a:solidFill>
                <a:prstClr val="white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D9D787-F68D-4177-9778-DF52893B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64269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C71C837-3601-4435-8992-B77DE9F84A8A}"/>
              </a:ext>
            </a:extLst>
          </p:cNvPr>
          <p:cNvCxnSpPr/>
          <p:nvPr/>
        </p:nvCxnSpPr>
        <p:spPr>
          <a:xfrm>
            <a:off x="6828155" y="2256821"/>
            <a:ext cx="0" cy="6031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430AA65-54AB-4894-ABF3-CE0E3CF883D0}"/>
              </a:ext>
            </a:extLst>
          </p:cNvPr>
          <p:cNvSpPr/>
          <p:nvPr/>
        </p:nvSpPr>
        <p:spPr>
          <a:xfrm>
            <a:off x="5057060" y="3001920"/>
            <a:ext cx="4009113" cy="31265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Perencanaan</a:t>
            </a:r>
            <a:r>
              <a:rPr lang="en-US" sz="2400" dirty="0">
                <a:solidFill>
                  <a:schemeClr val="bg1"/>
                </a:solidFill>
              </a:rPr>
              <a:t> : BAPPEDA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Keuangan</a:t>
            </a:r>
            <a:r>
              <a:rPr lang="en-US" sz="2400" dirty="0">
                <a:solidFill>
                  <a:schemeClr val="bg1"/>
                </a:solidFill>
              </a:rPr>
              <a:t> : BPKAD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Kepegawaian</a:t>
            </a:r>
            <a:r>
              <a:rPr lang="en-US" sz="2400" dirty="0">
                <a:solidFill>
                  <a:schemeClr val="bg1"/>
                </a:solidFill>
              </a:rPr>
              <a:t> dan </a:t>
            </a:r>
            <a:r>
              <a:rPr lang="en-US" sz="2400" dirty="0" err="1">
                <a:solidFill>
                  <a:schemeClr val="bg1"/>
                </a:solidFill>
              </a:rPr>
              <a:t>Diklat</a:t>
            </a:r>
            <a:r>
              <a:rPr lang="en-US" sz="2400" dirty="0">
                <a:solidFill>
                  <a:schemeClr val="bg1"/>
                </a:solidFill>
              </a:rPr>
              <a:t> : </a:t>
            </a:r>
            <a:r>
              <a:rPr lang="en-US" sz="3200" b="1" dirty="0">
                <a:solidFill>
                  <a:srgbClr val="FFC000"/>
                </a:solidFill>
              </a:rPr>
              <a:t>BKD</a:t>
            </a:r>
            <a:r>
              <a:rPr lang="en-US" sz="2400" dirty="0">
                <a:solidFill>
                  <a:schemeClr val="bg1"/>
                </a:solidFill>
              </a:rPr>
              <a:t>, BPSDMD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Litbang</a:t>
            </a:r>
            <a:r>
              <a:rPr lang="en-US" sz="2400" dirty="0">
                <a:solidFill>
                  <a:schemeClr val="bg1"/>
                </a:solidFill>
              </a:rPr>
              <a:t> : BAPPEDA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Pengawasan</a:t>
            </a:r>
            <a:r>
              <a:rPr lang="en-US" sz="2400" dirty="0">
                <a:solidFill>
                  <a:schemeClr val="bg1"/>
                </a:solidFill>
              </a:rPr>
              <a:t> : </a:t>
            </a:r>
            <a:r>
              <a:rPr lang="en-US" sz="2400" dirty="0" err="1">
                <a:solidFill>
                  <a:schemeClr val="bg1"/>
                </a:solidFill>
              </a:rPr>
              <a:t>Inspektorat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Fungsi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Lainnya</a:t>
            </a:r>
            <a:r>
              <a:rPr lang="en-US" sz="2400" dirty="0">
                <a:solidFill>
                  <a:schemeClr val="bg1"/>
                </a:solidFill>
              </a:rPr>
              <a:t> : </a:t>
            </a:r>
            <a:r>
              <a:rPr lang="en-US" sz="2400" dirty="0" err="1">
                <a:solidFill>
                  <a:schemeClr val="bg1"/>
                </a:solidFill>
              </a:rPr>
              <a:t>Setda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Setwan</a:t>
            </a:r>
            <a:r>
              <a:rPr lang="en-US" sz="2400" dirty="0">
                <a:solidFill>
                  <a:schemeClr val="bg1"/>
                </a:solidFill>
              </a:rPr>
              <a:t>, Badan </a:t>
            </a:r>
            <a:r>
              <a:rPr lang="en-US" sz="2400" dirty="0" err="1">
                <a:solidFill>
                  <a:schemeClr val="bg1"/>
                </a:solidFill>
              </a:rPr>
              <a:t>Penghubung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endParaRPr lang="en-ID" sz="2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38A5AD-ABB4-4694-A17D-D61B1C601355}"/>
              </a:ext>
            </a:extLst>
          </p:cNvPr>
          <p:cNvSpPr txBox="1"/>
          <p:nvPr/>
        </p:nvSpPr>
        <p:spPr>
          <a:xfrm>
            <a:off x="-50799" y="122740"/>
            <a:ext cx="10010364" cy="830997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PRIORITAS 4 : </a:t>
            </a:r>
            <a:r>
              <a:rPr lang="en-ID" sz="2400" b="1" dirty="0" err="1">
                <a:solidFill>
                  <a:schemeClr val="bg1"/>
                </a:solidFill>
                <a:cs typeface="Arial"/>
              </a:rPr>
              <a:t>Pemantapan</a:t>
            </a:r>
            <a:r>
              <a:rPr lang="en-ID" sz="2400" b="1" dirty="0">
                <a:solidFill>
                  <a:schemeClr val="bg1"/>
                </a:solidFill>
                <a:cs typeface="Arial"/>
              </a:rPr>
              <a:t> Tata </a:t>
            </a:r>
            <a:r>
              <a:rPr lang="en-ID" sz="2400" b="1" dirty="0" err="1">
                <a:solidFill>
                  <a:schemeClr val="bg1"/>
                </a:solidFill>
                <a:cs typeface="Arial"/>
              </a:rPr>
              <a:t>Kelola</a:t>
            </a:r>
            <a:r>
              <a:rPr lang="en-ID" sz="2400" b="1" dirty="0">
                <a:solidFill>
                  <a:schemeClr val="bg1"/>
                </a:solidFill>
                <a:cs typeface="Arial"/>
              </a:rPr>
              <a:t> </a:t>
            </a:r>
            <a:r>
              <a:rPr lang="en-ID" sz="2400" b="1" dirty="0" err="1">
                <a:solidFill>
                  <a:schemeClr val="bg1"/>
                </a:solidFill>
                <a:cs typeface="Arial"/>
              </a:rPr>
              <a:t>Pemerintahan</a:t>
            </a:r>
            <a:r>
              <a:rPr lang="en-ID" sz="2400" b="1" dirty="0">
                <a:solidFill>
                  <a:schemeClr val="bg1"/>
                </a:solidFill>
                <a:cs typeface="Arial"/>
              </a:rPr>
              <a:t> dan </a:t>
            </a:r>
            <a:r>
              <a:rPr lang="en-ID" sz="2400" b="1" spc="-5" dirty="0" err="1">
                <a:solidFill>
                  <a:schemeClr val="bg1"/>
                </a:solidFill>
                <a:cs typeface="Arial"/>
              </a:rPr>
              <a:t>Kondusivitas</a:t>
            </a:r>
            <a:r>
              <a:rPr lang="en-ID" sz="2400" b="1" spc="-108" dirty="0">
                <a:solidFill>
                  <a:schemeClr val="bg1"/>
                </a:solidFill>
                <a:cs typeface="Arial"/>
              </a:rPr>
              <a:t> </a:t>
            </a:r>
            <a:r>
              <a:rPr lang="en-ID" sz="2400" b="1" spc="-5" dirty="0">
                <a:solidFill>
                  <a:schemeClr val="bg1"/>
                </a:solidFill>
                <a:cs typeface="Arial"/>
              </a:rPr>
              <a:t>Wilayah  </a:t>
            </a:r>
            <a:r>
              <a:rPr lang="en-ID" sz="2400" b="1" dirty="0" err="1">
                <a:solidFill>
                  <a:schemeClr val="bg1"/>
                </a:solidFill>
                <a:cs typeface="Arial"/>
              </a:rPr>
              <a:t>serta</a:t>
            </a:r>
            <a:r>
              <a:rPr lang="en-ID" sz="2400" b="1" dirty="0">
                <a:solidFill>
                  <a:schemeClr val="bg1"/>
                </a:solidFill>
                <a:cs typeface="Arial"/>
              </a:rPr>
              <a:t> </a:t>
            </a:r>
            <a:r>
              <a:rPr lang="en-ID" sz="2400" b="1" dirty="0" err="1">
                <a:solidFill>
                  <a:schemeClr val="bg1"/>
                </a:solidFill>
                <a:cs typeface="Arial"/>
              </a:rPr>
              <a:t>Peningkatan</a:t>
            </a:r>
            <a:r>
              <a:rPr lang="en-ID" sz="2400" b="1" dirty="0">
                <a:solidFill>
                  <a:schemeClr val="bg1"/>
                </a:solidFill>
                <a:cs typeface="Arial"/>
              </a:rPr>
              <a:t> </a:t>
            </a:r>
            <a:r>
              <a:rPr lang="en-ID" sz="2400" b="1" dirty="0" err="1">
                <a:solidFill>
                  <a:schemeClr val="bg1"/>
                </a:solidFill>
                <a:cs typeface="Arial"/>
              </a:rPr>
              <a:t>Kapasitas</a:t>
            </a:r>
            <a:r>
              <a:rPr lang="en-ID" sz="2400" b="1" dirty="0">
                <a:solidFill>
                  <a:schemeClr val="bg1"/>
                </a:solidFill>
                <a:cs typeface="Arial"/>
              </a:rPr>
              <a:t> </a:t>
            </a:r>
            <a:r>
              <a:rPr lang="en-ID" sz="2400" b="1" dirty="0" err="1">
                <a:solidFill>
                  <a:schemeClr val="bg1"/>
                </a:solidFill>
                <a:cs typeface="Arial"/>
              </a:rPr>
              <a:t>Fiskal</a:t>
            </a:r>
            <a:r>
              <a:rPr lang="en-ID" sz="2400" b="1" spc="-119" dirty="0">
                <a:solidFill>
                  <a:schemeClr val="bg1"/>
                </a:solidFill>
                <a:cs typeface="Arial"/>
              </a:rPr>
              <a:t> D</a:t>
            </a:r>
            <a:r>
              <a:rPr lang="en-ID" sz="2400" b="1" dirty="0">
                <a:solidFill>
                  <a:schemeClr val="bg1"/>
                </a:solidFill>
                <a:cs typeface="Arial"/>
              </a:rPr>
              <a:t>aerah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070D4B-7D88-4350-AFD6-DD08A77F662E}"/>
              </a:ext>
            </a:extLst>
          </p:cNvPr>
          <p:cNvSpPr txBox="1"/>
          <p:nvPr/>
        </p:nvSpPr>
        <p:spPr>
          <a:xfrm flipH="1">
            <a:off x="2620137" y="1474075"/>
            <a:ext cx="1915931" cy="769441"/>
          </a:xfrm>
          <a:prstGeom prst="rect">
            <a:avLst/>
          </a:prstGeom>
          <a:solidFill>
            <a:srgbClr val="92D050"/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/>
              <a:t>Urusan</a:t>
            </a:r>
            <a:r>
              <a:rPr lang="en-US" sz="2200" dirty="0"/>
              <a:t> </a:t>
            </a:r>
            <a:r>
              <a:rPr lang="en-US" sz="2200" dirty="0" err="1"/>
              <a:t>Kamtrantibum</a:t>
            </a:r>
            <a:endParaRPr lang="en-ID" sz="2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4B05FB-4466-4901-9287-5DB15087D332}"/>
              </a:ext>
            </a:extLst>
          </p:cNvPr>
          <p:cNvSpPr txBox="1"/>
          <p:nvPr/>
        </p:nvSpPr>
        <p:spPr>
          <a:xfrm flipH="1">
            <a:off x="5395621" y="1474075"/>
            <a:ext cx="2587705" cy="830997"/>
          </a:xfrm>
          <a:prstGeom prst="rect">
            <a:avLst/>
          </a:prstGeom>
          <a:solidFill>
            <a:srgbClr val="92D050"/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Penunjang</a:t>
            </a:r>
            <a:r>
              <a:rPr lang="en-US" sz="2400" dirty="0"/>
              <a:t> </a:t>
            </a:r>
            <a:r>
              <a:rPr lang="en-US" sz="2400" dirty="0" err="1"/>
              <a:t>Urusan</a:t>
            </a:r>
            <a:r>
              <a:rPr lang="en-US" sz="2400" dirty="0"/>
              <a:t> </a:t>
            </a:r>
            <a:r>
              <a:rPr lang="en-US" sz="2400" dirty="0" err="1"/>
              <a:t>Pemerintahan</a:t>
            </a:r>
            <a:endParaRPr lang="en-ID" sz="24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DF25D3A-8704-49C0-8629-D01A956D408F}"/>
              </a:ext>
            </a:extLst>
          </p:cNvPr>
          <p:cNvCxnSpPr>
            <a:cxnSpLocks/>
          </p:cNvCxnSpPr>
          <p:nvPr/>
        </p:nvCxnSpPr>
        <p:spPr>
          <a:xfrm flipH="1">
            <a:off x="4960808" y="937209"/>
            <a:ext cx="406" cy="8278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1C472C8-2A44-4D45-A7EC-A1DFC2FA6D3D}"/>
              </a:ext>
            </a:extLst>
          </p:cNvPr>
          <p:cNvCxnSpPr/>
          <p:nvPr/>
        </p:nvCxnSpPr>
        <p:spPr>
          <a:xfrm>
            <a:off x="4673599" y="1755785"/>
            <a:ext cx="5911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209FE2AC-DE00-4DF9-8575-E8104CE394FE}"/>
              </a:ext>
            </a:extLst>
          </p:cNvPr>
          <p:cNvSpPr/>
          <p:nvPr/>
        </p:nvSpPr>
        <p:spPr>
          <a:xfrm>
            <a:off x="2217906" y="3001921"/>
            <a:ext cx="2636365" cy="83997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Kesbangpol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>
                <a:solidFill>
                  <a:schemeClr val="bg1"/>
                </a:solidFill>
              </a:rPr>
              <a:t>Satpol</a:t>
            </a:r>
            <a:endParaRPr lang="en-ID" sz="2400" dirty="0">
              <a:solidFill>
                <a:schemeClr val="bg1"/>
              </a:solidFill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8EE3918-ECCC-41D3-A6A9-85C74B364A97}"/>
              </a:ext>
            </a:extLst>
          </p:cNvPr>
          <p:cNvCxnSpPr/>
          <p:nvPr/>
        </p:nvCxnSpPr>
        <p:spPr>
          <a:xfrm>
            <a:off x="3478594" y="2257203"/>
            <a:ext cx="0" cy="6031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Arrow: Striped Right 36">
            <a:extLst>
              <a:ext uri="{FF2B5EF4-FFF2-40B4-BE49-F238E27FC236}">
                <a16:creationId xmlns:a16="http://schemas.microsoft.com/office/drawing/2014/main" id="{AE705803-2A4F-4F8B-83E9-BADF7CBF685F}"/>
              </a:ext>
            </a:extLst>
          </p:cNvPr>
          <p:cNvSpPr/>
          <p:nvPr/>
        </p:nvSpPr>
        <p:spPr>
          <a:xfrm>
            <a:off x="8078143" y="1319261"/>
            <a:ext cx="494351" cy="1070817"/>
          </a:xfrm>
          <a:prstGeom prst="striped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Arrow: Striped Right 37">
            <a:extLst>
              <a:ext uri="{FF2B5EF4-FFF2-40B4-BE49-F238E27FC236}">
                <a16:creationId xmlns:a16="http://schemas.microsoft.com/office/drawing/2014/main" id="{766E8AD2-A877-49F1-B1D8-BC269B74707F}"/>
              </a:ext>
            </a:extLst>
          </p:cNvPr>
          <p:cNvSpPr/>
          <p:nvPr/>
        </p:nvSpPr>
        <p:spPr>
          <a:xfrm flipH="1">
            <a:off x="1947143" y="1244785"/>
            <a:ext cx="494351" cy="1070817"/>
          </a:xfrm>
          <a:prstGeom prst="striped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6A0DB1-192B-4CDF-BA10-F2229FE4F319}"/>
              </a:ext>
            </a:extLst>
          </p:cNvPr>
          <p:cNvSpPr/>
          <p:nvPr/>
        </p:nvSpPr>
        <p:spPr>
          <a:xfrm>
            <a:off x="330738" y="1541962"/>
            <a:ext cx="1355991" cy="461714"/>
          </a:xfrm>
          <a:prstGeom prst="rect">
            <a:avLst/>
          </a:prstGeom>
          <a:solidFill>
            <a:srgbClr val="FFCC66"/>
          </a:solidFill>
          <a:ln w="19050">
            <a:solidFill>
              <a:srgbClr val="C4004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</a:rPr>
              <a:t>Misi</a:t>
            </a:r>
            <a:r>
              <a:rPr lang="en-US" sz="2800" dirty="0">
                <a:solidFill>
                  <a:schemeClr val="tx1"/>
                </a:solidFill>
              </a:rPr>
              <a:t> 1 </a:t>
            </a:r>
            <a:endParaRPr lang="en-ID" sz="2800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7A670B5-2290-4375-99FA-C9774F984149}"/>
              </a:ext>
            </a:extLst>
          </p:cNvPr>
          <p:cNvSpPr/>
          <p:nvPr/>
        </p:nvSpPr>
        <p:spPr>
          <a:xfrm>
            <a:off x="8654374" y="1597088"/>
            <a:ext cx="1092742" cy="406588"/>
          </a:xfrm>
          <a:prstGeom prst="rect">
            <a:avLst/>
          </a:prstGeom>
          <a:solidFill>
            <a:srgbClr val="FFCC66"/>
          </a:solidFill>
          <a:ln w="19050">
            <a:solidFill>
              <a:srgbClr val="C4004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</a:rPr>
              <a:t>Misi</a:t>
            </a:r>
            <a:r>
              <a:rPr lang="en-US" sz="2800" dirty="0">
                <a:solidFill>
                  <a:schemeClr val="tx1"/>
                </a:solidFill>
              </a:rPr>
              <a:t> 2 </a:t>
            </a:r>
            <a:endParaRPr lang="en-ID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75A74-A34F-45B9-AD2A-8BACBC8D2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46603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92E097-0914-45F5-8C3D-A7CD61F22730}"/>
              </a:ext>
            </a:extLst>
          </p:cNvPr>
          <p:cNvSpPr/>
          <p:nvPr/>
        </p:nvSpPr>
        <p:spPr>
          <a:xfrm>
            <a:off x="0" y="23750"/>
            <a:ext cx="9906000" cy="65402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9060" tIns="49530" rIns="99060" bIns="49530">
            <a:spAutoFit/>
          </a:bodyPr>
          <a:lstStyle/>
          <a:p>
            <a:pPr algn="ctr"/>
            <a:r>
              <a:rPr lang="en-AU" sz="3600" b="1" dirty="0" err="1"/>
              <a:t>Permasalahan</a:t>
            </a:r>
            <a:r>
              <a:rPr lang="en-AU" sz="3600" b="1" dirty="0"/>
              <a:t> </a:t>
            </a:r>
            <a:r>
              <a:rPr lang="en-AU" sz="3600" b="1" dirty="0" err="1"/>
              <a:t>Penunjang</a:t>
            </a:r>
            <a:r>
              <a:rPr lang="en-AU" sz="3600" b="1" dirty="0"/>
              <a:t> </a:t>
            </a:r>
            <a:r>
              <a:rPr lang="en-AU" sz="3600" b="1" dirty="0" err="1"/>
              <a:t>Urusan</a:t>
            </a:r>
            <a:r>
              <a:rPr lang="en-AU" sz="3600" b="1" dirty="0"/>
              <a:t> </a:t>
            </a:r>
            <a:r>
              <a:rPr lang="en-AU" sz="3600" b="1" dirty="0" err="1"/>
              <a:t>Pemerintahan</a:t>
            </a:r>
            <a:endParaRPr lang="en-AU" sz="3600" b="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699E983-3BB9-482C-A6CC-FB8F2FABDB32}"/>
              </a:ext>
            </a:extLst>
          </p:cNvPr>
          <p:cNvGrpSpPr/>
          <p:nvPr/>
        </p:nvGrpSpPr>
        <p:grpSpPr>
          <a:xfrm>
            <a:off x="106875" y="1105007"/>
            <a:ext cx="9672181" cy="4426877"/>
            <a:chOff x="106875" y="926882"/>
            <a:chExt cx="9672181" cy="4426877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grpSp>
          <p:nvGrpSpPr>
            <p:cNvPr id="3" name="Group 32">
              <a:extLst>
                <a:ext uri="{FF2B5EF4-FFF2-40B4-BE49-F238E27FC236}">
                  <a16:creationId xmlns:a16="http://schemas.microsoft.com/office/drawing/2014/main" id="{72FED85B-8A81-42F4-B5BC-5B78DED29CB2}"/>
                </a:ext>
              </a:extLst>
            </p:cNvPr>
            <p:cNvGrpSpPr/>
            <p:nvPr/>
          </p:nvGrpSpPr>
          <p:grpSpPr>
            <a:xfrm>
              <a:off x="106875" y="935221"/>
              <a:ext cx="1800000" cy="4418537"/>
              <a:chOff x="0" y="587151"/>
              <a:chExt cx="3025034" cy="6270849"/>
            </a:xfrm>
            <a:effectLst>
              <a:innerShdw blurRad="177800" dist="88900">
                <a:prstClr val="black"/>
              </a:innerShdw>
            </a:effectLst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42399EE-9F0D-485F-9EC6-6854A310212D}"/>
                  </a:ext>
                </a:extLst>
              </p:cNvPr>
              <p:cNvSpPr/>
              <p:nvPr/>
            </p:nvSpPr>
            <p:spPr>
              <a:xfrm>
                <a:off x="76330" y="1038258"/>
                <a:ext cx="2826441" cy="581974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d-ID" sz="1600" dirty="0"/>
                  <a:t>Belum optimalnya </a:t>
                </a:r>
                <a:r>
                  <a:rPr lang="en-US" sz="1600" dirty="0" err="1"/>
                  <a:t>keterlibatan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masyarakat</a:t>
                </a:r>
                <a:r>
                  <a:rPr lang="en-US" sz="1600" dirty="0"/>
                  <a:t> dan dunia </a:t>
                </a:r>
                <a:r>
                  <a:rPr lang="en-US" sz="1600" dirty="0" err="1"/>
                  <a:t>usaha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id-ID" sz="1600" dirty="0"/>
                  <a:t>proses perencanaan pembangunan</a:t>
                </a:r>
                <a:endParaRPr lang="en-ID" sz="160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B687F6D3-6816-483E-A598-69E2D3DC88E0}"/>
                  </a:ext>
                </a:extLst>
              </p:cNvPr>
              <p:cNvSpPr/>
              <p:nvPr/>
            </p:nvSpPr>
            <p:spPr>
              <a:xfrm flipH="1">
                <a:off x="62721" y="587151"/>
                <a:ext cx="2264534" cy="451107"/>
              </a:xfrm>
              <a:prstGeom prst="rtTriangle">
                <a:avLst/>
              </a:prstGeom>
              <a:gradFill>
                <a:gsLst>
                  <a:gs pos="68000">
                    <a:srgbClr val="081154"/>
                  </a:gs>
                  <a:gs pos="100000">
                    <a:srgbClr val="5A64AA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10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5BBD18B-9FC6-49CF-8500-803FF4161E35}"/>
                  </a:ext>
                </a:extLst>
              </p:cNvPr>
              <p:cNvSpPr/>
              <p:nvPr/>
            </p:nvSpPr>
            <p:spPr>
              <a:xfrm>
                <a:off x="0" y="1200994"/>
                <a:ext cx="3025034" cy="57876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txBody>
              <a:bodyPr wrap="square" lIns="99060" tIns="49530" rIns="99060" bIns="49530">
                <a:spAutoFit/>
              </a:bodyPr>
              <a:lstStyle/>
              <a:p>
                <a:pPr algn="ctr"/>
                <a:r>
                  <a:rPr lang="en-US" sz="2000" b="1" dirty="0" err="1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Perencanaan</a:t>
                </a:r>
                <a:endParaRPr lang="en-US" sz="20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23BF594-1F66-477A-B156-D20AF6B282AE}"/>
                  </a:ext>
                </a:extLst>
              </p:cNvPr>
              <p:cNvSpPr/>
              <p:nvPr/>
            </p:nvSpPr>
            <p:spPr>
              <a:xfrm>
                <a:off x="62721" y="6063591"/>
                <a:ext cx="2803474" cy="460184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txBody>
              <a:bodyPr wrap="square" lIns="99060" tIns="49530" rIns="99060" bIns="49530">
                <a:spAutoFit/>
              </a:bodyPr>
              <a:lstStyle/>
              <a:p>
                <a:pPr algn="ctr"/>
                <a:r>
                  <a:rPr lang="en-US" sz="16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BAPPEDA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9B81E8-8A78-4D8E-A4F7-8A32C0332575}"/>
                </a:ext>
              </a:extLst>
            </p:cNvPr>
            <p:cNvGrpSpPr/>
            <p:nvPr/>
          </p:nvGrpSpPr>
          <p:grpSpPr>
            <a:xfrm>
              <a:off x="3975952" y="974383"/>
              <a:ext cx="1800000" cy="4379376"/>
              <a:chOff x="4534094" y="974383"/>
              <a:chExt cx="1800000" cy="4379376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8F738550-4DB1-4F12-953A-2783097FD380}"/>
                  </a:ext>
                </a:extLst>
              </p:cNvPr>
              <p:cNvSpPr/>
              <p:nvPr/>
            </p:nvSpPr>
            <p:spPr>
              <a:xfrm>
                <a:off x="4628851" y="1253079"/>
                <a:ext cx="1643414" cy="4100680"/>
              </a:xfrm>
              <a:prstGeom prst="rect">
                <a:avLst/>
              </a:prstGeom>
              <a:solidFill>
                <a:srgbClr val="D11313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050" dirty="0"/>
              </a:p>
            </p:txBody>
          </p:sp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949F467D-C6CC-4DED-BF55-B3211DCB0822}"/>
                  </a:ext>
                </a:extLst>
              </p:cNvPr>
              <p:cNvSpPr/>
              <p:nvPr/>
            </p:nvSpPr>
            <p:spPr>
              <a:xfrm flipH="1">
                <a:off x="4628850" y="974383"/>
                <a:ext cx="1283105" cy="289163"/>
              </a:xfrm>
              <a:prstGeom prst="rtTriangle">
                <a:avLst/>
              </a:prstGeom>
              <a:gradFill>
                <a:gsLst>
                  <a:gs pos="68000">
                    <a:srgbClr val="6C0A0A"/>
                  </a:gs>
                  <a:gs pos="100000">
                    <a:srgbClr val="D11313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100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62ED64D-0558-4674-98DD-FDFBEEA4E98D}"/>
                  </a:ext>
                </a:extLst>
              </p:cNvPr>
              <p:cNvSpPr/>
              <p:nvPr/>
            </p:nvSpPr>
            <p:spPr>
              <a:xfrm>
                <a:off x="4571115" y="1322922"/>
                <a:ext cx="1758885" cy="65402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txBody>
              <a:bodyPr wrap="square" lIns="99060" tIns="49530" rIns="99060" bIns="49530">
                <a:spAutoFit/>
              </a:bodyPr>
              <a:lstStyle/>
              <a:p>
                <a:pPr algn="ctr"/>
                <a:r>
                  <a:rPr lang="en-US" b="1" dirty="0" err="1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Penelitian</a:t>
                </a:r>
                <a:r>
                  <a:rPr lang="en-US" b="1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dan </a:t>
                </a:r>
                <a:r>
                  <a:rPr lang="en-US" b="1" dirty="0" err="1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Pengembangan</a:t>
                </a:r>
                <a:endParaRPr lang="en-US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CD28585-740F-4671-8562-7D1961D263E7}"/>
                  </a:ext>
                </a:extLst>
              </p:cNvPr>
              <p:cNvSpPr/>
              <p:nvPr/>
            </p:nvSpPr>
            <p:spPr>
              <a:xfrm>
                <a:off x="4534094" y="2034246"/>
                <a:ext cx="1800000" cy="2677656"/>
              </a:xfrm>
              <a:prstGeom prst="rect">
                <a:avLst/>
              </a:prstGeo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txBody>
              <a:bodyPr wrap="square">
                <a:spAutoFit/>
              </a:bodyPr>
              <a:lstStyle/>
              <a:p>
                <a:pPr marL="177800" indent="-95250">
                  <a:buFont typeface="+mj-lt"/>
                  <a:buAutoNum type="arabicPeriod"/>
                </a:pPr>
                <a:r>
                  <a:rPr lang="en-US" sz="1400" dirty="0">
                    <a:solidFill>
                      <a:schemeClr val="bg1"/>
                    </a:solidFill>
                  </a:rPr>
                  <a:t>H</a:t>
                </a:r>
                <a:r>
                  <a:rPr lang="id-ID" sz="1400" dirty="0">
                    <a:solidFill>
                      <a:schemeClr val="bg1"/>
                    </a:solidFill>
                  </a:rPr>
                  <a:t>asil riset dan pengembangan belum sepenuhnya mendukung kebutuhan perencanaan pembangunan.</a:t>
                </a:r>
                <a:endParaRPr lang="en-AU" sz="1400" dirty="0">
                  <a:solidFill>
                    <a:schemeClr val="bg1"/>
                  </a:solidFill>
                </a:endParaRPr>
              </a:p>
              <a:p>
                <a:pPr marL="177800" indent="-95250">
                  <a:buFont typeface="+mj-lt"/>
                  <a:buAutoNum type="arabicPeriod"/>
                </a:pPr>
                <a:r>
                  <a:rPr lang="id-ID" sz="1400" dirty="0">
                    <a:solidFill>
                      <a:schemeClr val="bg1"/>
                    </a:solidFill>
                  </a:rPr>
                  <a:t>Belum optimalnya hilirisasi hasil-hasil riset dan pengembangan dan inovasi teknologi</a:t>
                </a:r>
                <a:endParaRPr lang="en-ID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4DD1939-8D36-4931-AEFA-AAD27CC2C468}"/>
                  </a:ext>
                </a:extLst>
              </p:cNvPr>
              <p:cNvSpPr/>
              <p:nvPr/>
            </p:nvSpPr>
            <p:spPr>
              <a:xfrm>
                <a:off x="4628849" y="4804726"/>
                <a:ext cx="1643415" cy="32425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txBody>
              <a:bodyPr wrap="square" lIns="99060" tIns="49530" rIns="99060" bIns="49530">
                <a:spAutoFit/>
              </a:bodyPr>
              <a:lstStyle/>
              <a:p>
                <a:pPr algn="ctr"/>
                <a:r>
                  <a:rPr lang="en-US" sz="16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BAPPEDA</a:t>
                </a: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5AC13E2-FE46-4E0C-96E8-F2910819EDFC}"/>
                </a:ext>
              </a:extLst>
            </p:cNvPr>
            <p:cNvSpPr/>
            <p:nvPr/>
          </p:nvSpPr>
          <p:spPr>
            <a:xfrm>
              <a:off x="2118261" y="1258784"/>
              <a:ext cx="1768611" cy="4094974"/>
            </a:xfrm>
            <a:prstGeom prst="rect">
              <a:avLst/>
            </a:prstGeom>
            <a:solidFill>
              <a:srgbClr val="2CB843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200" dirty="0"/>
            </a:p>
            <a:p>
              <a:pPr marL="177800" indent="-177800">
                <a:buFont typeface="+mj-lt"/>
                <a:buAutoNum type="arabicPeriod"/>
              </a:pPr>
              <a:r>
                <a:rPr lang="id-ID" sz="1400" dirty="0"/>
                <a:t>Belum optimalnya sistem penilaian kinerja ASN yang lebih terukur dan obyektif</a:t>
              </a:r>
              <a:endParaRPr lang="en-US" sz="1400" dirty="0"/>
            </a:p>
            <a:p>
              <a:pPr marL="177800" indent="-177800">
                <a:buFont typeface="+mj-lt"/>
                <a:buAutoNum type="arabicPeriod"/>
              </a:pPr>
              <a:r>
                <a:rPr lang="id-ID" sz="1400" dirty="0"/>
                <a:t>Pengembangan kompetensi SDM Aparatur belum sesuai dengan kebutuhan organisasi</a:t>
              </a:r>
              <a:endParaRPr lang="en-US" sz="1400" dirty="0"/>
            </a:p>
            <a:p>
              <a:pPr algn="ctr"/>
              <a:endParaRPr lang="en-ID" sz="1400" dirty="0"/>
            </a:p>
          </p:txBody>
        </p:sp>
        <p:sp>
          <p:nvSpPr>
            <p:cNvPr id="20" name="Right Triangle 19">
              <a:extLst>
                <a:ext uri="{FF2B5EF4-FFF2-40B4-BE49-F238E27FC236}">
                  <a16:creationId xmlns:a16="http://schemas.microsoft.com/office/drawing/2014/main" id="{C9C5EE18-F8E3-4DC1-B8CA-EAD6530FB75D}"/>
                </a:ext>
              </a:extLst>
            </p:cNvPr>
            <p:cNvSpPr/>
            <p:nvPr/>
          </p:nvSpPr>
          <p:spPr>
            <a:xfrm flipH="1">
              <a:off x="2118261" y="974383"/>
              <a:ext cx="1425226" cy="278695"/>
            </a:xfrm>
            <a:prstGeom prst="rtTriangle">
              <a:avLst/>
            </a:prstGeom>
            <a:gradFill>
              <a:gsLst>
                <a:gs pos="68000">
                  <a:srgbClr val="175F23"/>
                </a:gs>
                <a:gs pos="100000">
                  <a:srgbClr val="2CB843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10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A5C8C43-7EE6-4A97-BDDC-B26B29F43E94}"/>
                </a:ext>
              </a:extLst>
            </p:cNvPr>
            <p:cNvGrpSpPr/>
            <p:nvPr/>
          </p:nvGrpSpPr>
          <p:grpSpPr>
            <a:xfrm>
              <a:off x="7919970" y="948105"/>
              <a:ext cx="1859086" cy="4405653"/>
              <a:chOff x="457877" y="616348"/>
              <a:chExt cx="3124332" cy="6241652"/>
            </a:xfrm>
            <a:effectLst>
              <a:innerShdw blurRad="177800" dist="88900">
                <a:prstClr val="black"/>
              </a:innerShdw>
            </a:effectLst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2B3A9E-ED10-49F8-B0EC-90C3085418AB}"/>
                  </a:ext>
                </a:extLst>
              </p:cNvPr>
              <p:cNvSpPr/>
              <p:nvPr/>
            </p:nvSpPr>
            <p:spPr>
              <a:xfrm>
                <a:off x="557175" y="1063244"/>
                <a:ext cx="3025034" cy="5794756"/>
              </a:xfrm>
              <a:prstGeom prst="rect">
                <a:avLst/>
              </a:prstGeom>
              <a:solidFill>
                <a:srgbClr val="BF25AD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77800" indent="-177800">
                  <a:buFont typeface="+mj-lt"/>
                  <a:buAutoNum type="arabicPeriod"/>
                </a:pPr>
                <a:r>
                  <a:rPr lang="id-ID" sz="1400" dirty="0"/>
                  <a:t>Kapabilitas Aparat Pengawas Intern Pemerintah (APIP) perlu ditingkatkan;</a:t>
                </a:r>
                <a:endParaRPr lang="en-AU" sz="1400" dirty="0"/>
              </a:p>
              <a:p>
                <a:pPr marL="177800" indent="-177800">
                  <a:buFont typeface="+mj-lt"/>
                  <a:buAutoNum type="arabicPeriod"/>
                </a:pPr>
                <a:r>
                  <a:rPr lang="id-ID" sz="1400" dirty="0"/>
                  <a:t>Belum optimalnya penerapan Sistem Pengendalian Intern Pemerintah (SPIP).</a:t>
                </a:r>
                <a:endParaRPr lang="en-AU" sz="1400" dirty="0"/>
              </a:p>
            </p:txBody>
          </p:sp>
          <p:sp>
            <p:nvSpPr>
              <p:cNvPr id="28" name="Right Triangle 27">
                <a:extLst>
                  <a:ext uri="{FF2B5EF4-FFF2-40B4-BE49-F238E27FC236}">
                    <a16:creationId xmlns:a16="http://schemas.microsoft.com/office/drawing/2014/main" id="{7191D6D1-B629-4C35-BB92-23B8BFA30A36}"/>
                  </a:ext>
                </a:extLst>
              </p:cNvPr>
              <p:cNvSpPr/>
              <p:nvPr/>
            </p:nvSpPr>
            <p:spPr>
              <a:xfrm flipH="1">
                <a:off x="536612" y="616348"/>
                <a:ext cx="2141631" cy="463299"/>
              </a:xfrm>
              <a:prstGeom prst="rtTriangle">
                <a:avLst/>
              </a:prstGeom>
              <a:gradFill>
                <a:gsLst>
                  <a:gs pos="48000">
                    <a:srgbClr val="4D0F46"/>
                  </a:gs>
                  <a:gs pos="100000">
                    <a:srgbClr val="BF25AD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05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41C7D8D-58EF-4E70-921C-990F2B756ADF}"/>
                  </a:ext>
                </a:extLst>
              </p:cNvPr>
              <p:cNvSpPr/>
              <p:nvPr/>
            </p:nvSpPr>
            <p:spPr>
              <a:xfrm>
                <a:off x="457877" y="1255857"/>
                <a:ext cx="3025034" cy="53414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txBody>
              <a:bodyPr wrap="square" lIns="99060" tIns="49530" rIns="99060" bIns="49530">
                <a:spAutoFit/>
              </a:bodyPr>
              <a:lstStyle/>
              <a:p>
                <a:pPr lvl="0" algn="ctr"/>
                <a:r>
                  <a:rPr lang="en-US" b="1" dirty="0" err="1">
                    <a:solidFill>
                      <a:schemeClr val="bg1"/>
                    </a:solidFill>
                  </a:rPr>
                  <a:t>Pengawasan</a:t>
                </a:r>
                <a:endParaRPr lang="en-A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510CD66-253C-4ADE-A81D-FBA3F8AA3572}"/>
                  </a:ext>
                </a:extLst>
              </p:cNvPr>
              <p:cNvSpPr/>
              <p:nvPr/>
            </p:nvSpPr>
            <p:spPr>
              <a:xfrm>
                <a:off x="574823" y="6069365"/>
                <a:ext cx="2978393" cy="490544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txBody>
              <a:bodyPr wrap="square" lIns="99060" tIns="49530" rIns="99060" bIns="49530">
                <a:spAutoFit/>
              </a:bodyPr>
              <a:lstStyle/>
              <a:p>
                <a:pPr algn="ctr"/>
                <a:r>
                  <a:rPr lang="en-US" sz="1600" dirty="0" err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Inspektorat</a:t>
                </a:r>
                <a:endParaRPr lang="en-US" sz="1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AC00842-ED4A-41DD-84FC-145EC2E28DEB}"/>
                </a:ext>
              </a:extLst>
            </p:cNvPr>
            <p:cNvSpPr/>
            <p:nvPr/>
          </p:nvSpPr>
          <p:spPr>
            <a:xfrm>
              <a:off x="5951841" y="1263546"/>
              <a:ext cx="1799999" cy="4090212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 indent="-177800">
                <a:buFont typeface="+mj-lt"/>
                <a:buAutoNum type="arabicPeriod"/>
              </a:pPr>
              <a:r>
                <a:rPr lang="en-GB" sz="1600" dirty="0" err="1">
                  <a:solidFill>
                    <a:schemeClr val="bg1"/>
                  </a:solidFill>
                </a:rPr>
                <a:t>Komitmen</a:t>
              </a:r>
              <a:r>
                <a:rPr lang="en-GB" sz="1600" dirty="0">
                  <a:solidFill>
                    <a:schemeClr val="bg1"/>
                  </a:solidFill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</a:rPr>
                <a:t>pembangunan</a:t>
              </a:r>
              <a:r>
                <a:rPr lang="en-GB" sz="1600" dirty="0">
                  <a:solidFill>
                    <a:schemeClr val="bg1"/>
                  </a:solidFill>
                </a:rPr>
                <a:t> Zona </a:t>
              </a:r>
              <a:r>
                <a:rPr lang="en-GB" sz="1600" dirty="0" err="1">
                  <a:solidFill>
                    <a:schemeClr val="bg1"/>
                  </a:solidFill>
                </a:rPr>
                <a:t>Integritas</a:t>
              </a:r>
              <a:r>
                <a:rPr lang="en-GB" sz="1600" dirty="0">
                  <a:solidFill>
                    <a:schemeClr val="bg1"/>
                  </a:solidFill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</a:rPr>
                <a:t>masih</a:t>
              </a:r>
              <a:r>
                <a:rPr lang="en-GB" sz="1600" dirty="0">
                  <a:solidFill>
                    <a:schemeClr val="bg1"/>
                  </a:solidFill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</a:rPr>
                <a:t>rendah</a:t>
              </a:r>
              <a:r>
                <a:rPr lang="en-GB" sz="1600" dirty="0">
                  <a:solidFill>
                    <a:schemeClr val="bg1"/>
                  </a:solidFill>
                </a:rPr>
                <a:t>;</a:t>
              </a:r>
              <a:endParaRPr lang="en-AU" sz="1600" dirty="0">
                <a:solidFill>
                  <a:schemeClr val="bg1"/>
                </a:solidFill>
              </a:endParaRPr>
            </a:p>
            <a:p>
              <a:pPr marL="177800" indent="-177800">
                <a:buFont typeface="+mj-lt"/>
                <a:buAutoNum type="arabicPeriod"/>
              </a:pPr>
              <a:r>
                <a:rPr lang="en-US" sz="1600" dirty="0">
                  <a:solidFill>
                    <a:schemeClr val="bg1"/>
                  </a:solidFill>
                </a:rPr>
                <a:t>Masih </a:t>
              </a:r>
              <a:r>
                <a:rPr lang="en-US" sz="1600" dirty="0" err="1">
                  <a:solidFill>
                    <a:schemeClr val="bg1"/>
                  </a:solidFill>
                </a:rPr>
                <a:t>rendahnya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implementasi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standar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pelayanan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publik</a:t>
              </a:r>
              <a:endParaRPr lang="en-AU" sz="1600" dirty="0">
                <a:solidFill>
                  <a:schemeClr val="bg1"/>
                </a:solidFill>
              </a:endParaRPr>
            </a:p>
          </p:txBody>
        </p:sp>
        <p:sp>
          <p:nvSpPr>
            <p:cNvPr id="37" name="Right Triangle 36">
              <a:extLst>
                <a:ext uri="{FF2B5EF4-FFF2-40B4-BE49-F238E27FC236}">
                  <a16:creationId xmlns:a16="http://schemas.microsoft.com/office/drawing/2014/main" id="{266763E8-8C6B-4946-93F5-1B1B8A5E3211}"/>
                </a:ext>
              </a:extLst>
            </p:cNvPr>
            <p:cNvSpPr/>
            <p:nvPr/>
          </p:nvSpPr>
          <p:spPr>
            <a:xfrm flipH="1">
              <a:off x="5951840" y="926882"/>
              <a:ext cx="1440849" cy="327018"/>
            </a:xfrm>
            <a:prstGeom prst="rtTriangle">
              <a:avLst/>
            </a:prstGeom>
            <a:gradFill>
              <a:gsLst>
                <a:gs pos="45000">
                  <a:srgbClr val="7A1700"/>
                </a:gs>
                <a:gs pos="100000">
                  <a:srgbClr val="FF3300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050">
                <a:solidFill>
                  <a:schemeClr val="bg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791E143-1C87-4F54-8CCA-F0087EB07B71}"/>
                </a:ext>
              </a:extLst>
            </p:cNvPr>
            <p:cNvSpPr/>
            <p:nvPr/>
          </p:nvSpPr>
          <p:spPr>
            <a:xfrm>
              <a:off x="5951840" y="1399502"/>
              <a:ext cx="1799999" cy="377026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99060" tIns="49530" rIns="99060" bIns="49530">
              <a:spAutoFit/>
            </a:bodyPr>
            <a:lstStyle/>
            <a:p>
              <a:pPr lvl="0" algn="ctr"/>
              <a:r>
                <a:rPr lang="en-AU" b="1" dirty="0" err="1">
                  <a:solidFill>
                    <a:schemeClr val="bg1"/>
                  </a:solidFill>
                </a:rPr>
                <a:t>Fungsi</a:t>
              </a:r>
              <a:r>
                <a:rPr lang="en-AU" b="1" dirty="0">
                  <a:solidFill>
                    <a:schemeClr val="bg1"/>
                  </a:solidFill>
                </a:rPr>
                <a:t> Lain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51F777F-180C-4658-BE08-C342BCE1D131}"/>
                </a:ext>
              </a:extLst>
            </p:cNvPr>
            <p:cNvSpPr/>
            <p:nvPr/>
          </p:nvSpPr>
          <p:spPr>
            <a:xfrm>
              <a:off x="5951840" y="4797102"/>
              <a:ext cx="1799999" cy="34624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99060" tIns="49530" rIns="99060" bIns="49530">
              <a:spAutoFit/>
            </a:bodyPr>
            <a:lstStyle/>
            <a:p>
              <a:pPr algn="ctr"/>
              <a:r>
                <a:rPr lang="en-US" sz="1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Biro </a:t>
              </a:r>
              <a:r>
                <a:rPr lang="en-US" sz="16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Organisasi</a:t>
              </a:r>
              <a:endParaRPr lang="en-U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C22FCCE-7B3B-47D7-917F-C4C3C0D38C8C}"/>
                </a:ext>
              </a:extLst>
            </p:cNvPr>
            <p:cNvSpPr txBox="1"/>
            <p:nvPr/>
          </p:nvSpPr>
          <p:spPr>
            <a:xfrm>
              <a:off x="2219374" y="1334375"/>
              <a:ext cx="1509476" cy="646331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AU" b="1" dirty="0" err="1">
                  <a:solidFill>
                    <a:schemeClr val="bg1"/>
                  </a:solidFill>
                </a:rPr>
                <a:t>Kepegawaian</a:t>
              </a:r>
              <a:r>
                <a:rPr lang="en-AU" b="1" dirty="0">
                  <a:solidFill>
                    <a:schemeClr val="bg1"/>
                  </a:solidFill>
                </a:rPr>
                <a:t> dan </a:t>
              </a:r>
              <a:r>
                <a:rPr lang="en-AU" b="1" dirty="0" err="1">
                  <a:solidFill>
                    <a:schemeClr val="bg1"/>
                  </a:solidFill>
                </a:rPr>
                <a:t>Diklat</a:t>
              </a:r>
              <a:endParaRPr lang="en-AU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7C57347-AF37-48EC-A08C-E392DBDA134D}"/>
                </a:ext>
              </a:extLst>
            </p:cNvPr>
            <p:cNvSpPr/>
            <p:nvPr/>
          </p:nvSpPr>
          <p:spPr>
            <a:xfrm>
              <a:off x="2126890" y="4804725"/>
              <a:ext cx="1759982" cy="33086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99060" tIns="49530" rIns="99060" bIns="49530">
              <a:spAutoFit/>
            </a:bodyPr>
            <a:lstStyle/>
            <a:p>
              <a:pPr algn="ctr"/>
              <a:r>
                <a:rPr lang="en-US" sz="15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BKD</a:t>
              </a:r>
              <a:r>
                <a:rPr lang="en-US" sz="15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dan </a:t>
              </a:r>
              <a:r>
                <a:rPr lang="en-US" sz="15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BPSDMD</a:t>
              </a:r>
              <a:endParaRPr lang="en-US" sz="1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3AFD7599-30AB-4443-9D00-324D91087E21}"/>
              </a:ext>
            </a:extLst>
          </p:cNvPr>
          <p:cNvSpPr/>
          <p:nvPr/>
        </p:nvSpPr>
        <p:spPr>
          <a:xfrm>
            <a:off x="2118261" y="2212371"/>
            <a:ext cx="1768611" cy="2677656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9E1DFC4-6457-4D72-83AD-B0F195A3C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3552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B8C96E-4CE6-4E34-B338-1A351B091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6113" y="6388249"/>
            <a:ext cx="2228850" cy="365125"/>
          </a:xfrm>
        </p:spPr>
        <p:txBody>
          <a:bodyPr/>
          <a:lstStyle/>
          <a:p>
            <a:fld id="{3233391B-F811-4525-B3BA-B9DE7A5AC643}" type="slidenum">
              <a:rPr lang="en-AU" smtClean="0"/>
              <a:pPr/>
              <a:t>35</a:t>
            </a:fld>
            <a:endParaRPr lang="en-AU" dirty="0"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34662C32-2197-4251-B10D-AAF5AC265C71}"/>
              </a:ext>
            </a:extLst>
          </p:cNvPr>
          <p:cNvSpPr txBox="1">
            <a:spLocks noChangeArrowheads="1"/>
          </p:cNvSpPr>
          <p:nvPr/>
        </p:nvSpPr>
        <p:spPr>
          <a:xfrm>
            <a:off x="460829" y="551512"/>
            <a:ext cx="4176188" cy="1121461"/>
          </a:xfrm>
          <a:prstGeom prst="rect">
            <a:avLst/>
          </a:prstGeom>
          <a:solidFill>
            <a:srgbClr val="0070C0"/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lIns="0" tIns="13335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altLang="en-US" sz="3600" b="1" dirty="0">
                <a:solidFill>
                  <a:schemeClr val="bg1"/>
                </a:solidFill>
                <a:latin typeface="Bahnschrift SemiBold Condensed" panose="020B0502040204020203" pitchFamily="34" charset="0"/>
                <a:ea typeface="Carlito"/>
                <a:cs typeface="Carlito"/>
                <a:sym typeface="+mn-ea"/>
              </a:rPr>
              <a:t>DOKUMEN HUMAN CAPITAL DEVELOPMENT PLAN</a:t>
            </a:r>
            <a:endParaRPr lang="en-US" altLang="en-US" sz="3600" dirty="0">
              <a:latin typeface="Carlito"/>
              <a:ea typeface="Carlito"/>
              <a:cs typeface="Carlito"/>
            </a:endParaRPr>
          </a:p>
        </p:txBody>
      </p:sp>
      <p:sp>
        <p:nvSpPr>
          <p:cNvPr id="5" name="Arrow: Striped Right 4">
            <a:extLst>
              <a:ext uri="{FF2B5EF4-FFF2-40B4-BE49-F238E27FC236}">
                <a16:creationId xmlns:a16="http://schemas.microsoft.com/office/drawing/2014/main" id="{91401622-F288-4683-B1AE-83ADC95ADFB0}"/>
              </a:ext>
            </a:extLst>
          </p:cNvPr>
          <p:cNvSpPr/>
          <p:nvPr/>
        </p:nvSpPr>
        <p:spPr>
          <a:xfrm rot="16200000">
            <a:off x="2146864" y="1601401"/>
            <a:ext cx="480288" cy="679904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58B79E6-58BC-422C-A986-898605348FF7}"/>
              </a:ext>
            </a:extLst>
          </p:cNvPr>
          <p:cNvGrpSpPr/>
          <p:nvPr/>
        </p:nvGrpSpPr>
        <p:grpSpPr>
          <a:xfrm>
            <a:off x="460828" y="2264165"/>
            <a:ext cx="4176188" cy="4168533"/>
            <a:chOff x="460828" y="2264165"/>
            <a:chExt cx="4176188" cy="4593352"/>
          </a:xfrm>
        </p:grpSpPr>
        <p:sp>
          <p:nvSpPr>
            <p:cNvPr id="7" name="Round Diagonal Corner Rectangle 24">
              <a:extLst>
                <a:ext uri="{FF2B5EF4-FFF2-40B4-BE49-F238E27FC236}">
                  <a16:creationId xmlns:a16="http://schemas.microsoft.com/office/drawing/2014/main" id="{28C7A855-11D4-4440-B61A-FC2B5F0CF82C}"/>
                </a:ext>
              </a:extLst>
            </p:cNvPr>
            <p:cNvSpPr/>
            <p:nvPr/>
          </p:nvSpPr>
          <p:spPr>
            <a:xfrm>
              <a:off x="460828" y="2264165"/>
              <a:ext cx="4176188" cy="4593352"/>
            </a:xfrm>
            <a:prstGeom prst="round2DiagRect">
              <a:avLst>
                <a:gd name="adj1" fmla="val 6042"/>
                <a:gd name="adj2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ound Diagonal Corner Rectangle 1">
              <a:extLst>
                <a:ext uri="{FF2B5EF4-FFF2-40B4-BE49-F238E27FC236}">
                  <a16:creationId xmlns:a16="http://schemas.microsoft.com/office/drawing/2014/main" id="{66048EBF-6714-4E26-AF2A-E70551FAF3CD}"/>
                </a:ext>
              </a:extLst>
            </p:cNvPr>
            <p:cNvSpPr/>
            <p:nvPr/>
          </p:nvSpPr>
          <p:spPr>
            <a:xfrm>
              <a:off x="675249" y="2471870"/>
              <a:ext cx="3747499" cy="383754"/>
            </a:xfrm>
            <a:prstGeom prst="round2DiagRect">
              <a:avLst/>
            </a:prstGeom>
            <a:solidFill>
              <a:srgbClr val="FF0000">
                <a:alpha val="25000"/>
              </a:srgb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UU No. 5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2014</a:t>
              </a:r>
            </a:p>
          </p:txBody>
        </p:sp>
        <p:sp>
          <p:nvSpPr>
            <p:cNvPr id="9" name="Round Diagonal Corner Rectangle 18">
              <a:extLst>
                <a:ext uri="{FF2B5EF4-FFF2-40B4-BE49-F238E27FC236}">
                  <a16:creationId xmlns:a16="http://schemas.microsoft.com/office/drawing/2014/main" id="{B71BA891-8110-4D04-849F-33D6C5AA5741}"/>
                </a:ext>
              </a:extLst>
            </p:cNvPr>
            <p:cNvSpPr/>
            <p:nvPr/>
          </p:nvSpPr>
          <p:spPr>
            <a:xfrm>
              <a:off x="675249" y="2963837"/>
              <a:ext cx="3747499" cy="489814"/>
            </a:xfrm>
            <a:prstGeom prst="round2DiagRect">
              <a:avLst/>
            </a:prstGeom>
            <a:solidFill>
              <a:srgbClr val="7030A0">
                <a:alpha val="25000"/>
              </a:srgb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PP No. 11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2017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PP No. 30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2019</a:t>
              </a:r>
            </a:p>
          </p:txBody>
        </p:sp>
        <p:sp>
          <p:nvSpPr>
            <p:cNvPr id="10" name="Round Diagonal Corner Rectangle 19">
              <a:extLst>
                <a:ext uri="{FF2B5EF4-FFF2-40B4-BE49-F238E27FC236}">
                  <a16:creationId xmlns:a16="http://schemas.microsoft.com/office/drawing/2014/main" id="{EA3B127A-4B37-428B-8D7B-4AA9903FDB7A}"/>
                </a:ext>
              </a:extLst>
            </p:cNvPr>
            <p:cNvSpPr/>
            <p:nvPr/>
          </p:nvSpPr>
          <p:spPr>
            <a:xfrm>
              <a:off x="675249" y="3572004"/>
              <a:ext cx="3747499" cy="383754"/>
            </a:xfrm>
            <a:prstGeom prst="round2DiagRect">
              <a:avLst/>
            </a:prstGeom>
            <a:solidFill>
              <a:schemeClr val="accent1">
                <a:lumMod val="75000"/>
                <a:alpha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PERLAN No. 10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2018</a:t>
              </a:r>
            </a:p>
          </p:txBody>
        </p:sp>
        <p:sp>
          <p:nvSpPr>
            <p:cNvPr id="11" name="Round Diagonal Corner Rectangle 20">
              <a:extLst>
                <a:ext uri="{FF2B5EF4-FFF2-40B4-BE49-F238E27FC236}">
                  <a16:creationId xmlns:a16="http://schemas.microsoft.com/office/drawing/2014/main" id="{D2F344C9-2EBB-4282-B993-624D0DD9F850}"/>
                </a:ext>
              </a:extLst>
            </p:cNvPr>
            <p:cNvSpPr/>
            <p:nvPr/>
          </p:nvSpPr>
          <p:spPr>
            <a:xfrm>
              <a:off x="675249" y="4061819"/>
              <a:ext cx="3747499" cy="383754"/>
            </a:xfrm>
            <a:prstGeom prst="round2DiagRect">
              <a:avLst/>
            </a:prstGeom>
            <a:solidFill>
              <a:srgbClr val="00B050">
                <a:alpha val="25000"/>
              </a:srgb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PERMENDAGRI No. 11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2018</a:t>
              </a:r>
            </a:p>
          </p:txBody>
        </p:sp>
        <p:sp>
          <p:nvSpPr>
            <p:cNvPr id="12" name="Round Diagonal Corner Rectangle 22">
              <a:extLst>
                <a:ext uri="{FF2B5EF4-FFF2-40B4-BE49-F238E27FC236}">
                  <a16:creationId xmlns:a16="http://schemas.microsoft.com/office/drawing/2014/main" id="{C396A56B-744F-44F3-BC46-5C6D40549A41}"/>
                </a:ext>
              </a:extLst>
            </p:cNvPr>
            <p:cNvSpPr/>
            <p:nvPr/>
          </p:nvSpPr>
          <p:spPr>
            <a:xfrm>
              <a:off x="675249" y="4563039"/>
              <a:ext cx="3747500" cy="523071"/>
            </a:xfrm>
            <a:prstGeom prst="round2DiagRect">
              <a:avLst/>
            </a:prstGeom>
            <a:solidFill>
              <a:schemeClr val="accent6">
                <a:lumMod val="75000"/>
                <a:alpha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PERMENPANRB </a:t>
              </a:r>
              <a:r>
                <a:rPr lang="en-US" sz="1400" b="1" dirty="0" err="1">
                  <a:solidFill>
                    <a:schemeClr val="tx1"/>
                  </a:solidFill>
                </a:rPr>
                <a:t>Nomor</a:t>
              </a:r>
              <a:r>
                <a:rPr lang="en-US" sz="1400" b="1" dirty="0">
                  <a:solidFill>
                    <a:schemeClr val="tx1"/>
                  </a:solidFill>
                </a:rPr>
                <a:t> 33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2011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PERMENPANRB </a:t>
              </a:r>
              <a:r>
                <a:rPr lang="en-US" sz="1400" b="1" dirty="0" err="1">
                  <a:solidFill>
                    <a:schemeClr val="tx1"/>
                  </a:solidFill>
                </a:rPr>
                <a:t>Nomor</a:t>
              </a:r>
              <a:r>
                <a:rPr lang="en-US" sz="1400" b="1" dirty="0">
                  <a:solidFill>
                    <a:schemeClr val="tx1"/>
                  </a:solidFill>
                </a:rPr>
                <a:t> 38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2017</a:t>
              </a:r>
            </a:p>
          </p:txBody>
        </p:sp>
        <p:sp>
          <p:nvSpPr>
            <p:cNvPr id="13" name="Round Diagonal Corner Rectangle 23">
              <a:extLst>
                <a:ext uri="{FF2B5EF4-FFF2-40B4-BE49-F238E27FC236}">
                  <a16:creationId xmlns:a16="http://schemas.microsoft.com/office/drawing/2014/main" id="{6DC65E57-E7B9-4939-9FF6-892C2271D5F8}"/>
                </a:ext>
              </a:extLst>
            </p:cNvPr>
            <p:cNvSpPr/>
            <p:nvPr/>
          </p:nvSpPr>
          <p:spPr>
            <a:xfrm>
              <a:off x="675249" y="5207954"/>
              <a:ext cx="3747499" cy="1435699"/>
            </a:xfrm>
            <a:prstGeom prst="round2DiagRect">
              <a:avLst/>
            </a:prstGeom>
            <a:solidFill>
              <a:srgbClr val="FFC000">
                <a:alpha val="25000"/>
              </a:srgb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PERKABKN No. 12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2011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PERKABKN No. 13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2011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PERKABKN No. 23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2011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PERKABKN No. 8 </a:t>
              </a:r>
              <a:r>
                <a:rPr lang="en-US" sz="1400" b="1" dirty="0" err="1">
                  <a:solidFill>
                    <a:schemeClr val="tx1"/>
                  </a:solidFill>
                </a:rPr>
                <a:t>Tahun</a:t>
              </a:r>
              <a:r>
                <a:rPr lang="en-US" sz="1400" b="1" dirty="0">
                  <a:solidFill>
                    <a:schemeClr val="tx1"/>
                  </a:solidFill>
                </a:rPr>
                <a:t> 2013</a:t>
              </a:r>
            </a:p>
          </p:txBody>
        </p:sp>
      </p:grpSp>
      <p:sp>
        <p:nvSpPr>
          <p:cNvPr id="15" name="Arrow: Striped Right 14">
            <a:extLst>
              <a:ext uri="{FF2B5EF4-FFF2-40B4-BE49-F238E27FC236}">
                <a16:creationId xmlns:a16="http://schemas.microsoft.com/office/drawing/2014/main" id="{825BF70E-2FCA-4143-B98F-1416A3B84834}"/>
              </a:ext>
            </a:extLst>
          </p:cNvPr>
          <p:cNvSpPr/>
          <p:nvPr/>
        </p:nvSpPr>
        <p:spPr>
          <a:xfrm>
            <a:off x="4712856" y="866851"/>
            <a:ext cx="480288" cy="679904"/>
          </a:xfrm>
          <a:prstGeom prst="striped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2">
            <a:extLst>
              <a:ext uri="{FF2B5EF4-FFF2-40B4-BE49-F238E27FC236}">
                <a16:creationId xmlns:a16="http://schemas.microsoft.com/office/drawing/2014/main" id="{DB057F43-11A4-4527-AEE0-A9FFFAABC31D}"/>
              </a:ext>
            </a:extLst>
          </p:cNvPr>
          <p:cNvSpPr/>
          <p:nvPr/>
        </p:nvSpPr>
        <p:spPr>
          <a:xfrm>
            <a:off x="5527685" y="634558"/>
            <a:ext cx="2396586" cy="458982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CF6E6F9-8D9B-43B6-A27F-80423715EDB3}"/>
              </a:ext>
            </a:extLst>
          </p:cNvPr>
          <p:cNvGrpSpPr/>
          <p:nvPr/>
        </p:nvGrpSpPr>
        <p:grpSpPr>
          <a:xfrm>
            <a:off x="5268983" y="634385"/>
            <a:ext cx="4534236" cy="5507891"/>
            <a:chOff x="5268983" y="634385"/>
            <a:chExt cx="4534236" cy="5507891"/>
          </a:xfrm>
        </p:grpSpPr>
        <p:sp>
          <p:nvSpPr>
            <p:cNvPr id="17" name="Rectangle 5">
              <a:extLst>
                <a:ext uri="{FF2B5EF4-FFF2-40B4-BE49-F238E27FC236}">
                  <a16:creationId xmlns:a16="http://schemas.microsoft.com/office/drawing/2014/main" id="{AE26F038-8007-495C-8F6E-9AF17B464A91}"/>
                </a:ext>
              </a:extLst>
            </p:cNvPr>
            <p:cNvSpPr/>
            <p:nvPr/>
          </p:nvSpPr>
          <p:spPr>
            <a:xfrm>
              <a:off x="5268983" y="726354"/>
              <a:ext cx="4534236" cy="36718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B9DB9A62-A8A4-474E-A1D0-476B2E4F7268}"/>
                </a:ext>
              </a:extLst>
            </p:cNvPr>
            <p:cNvSpPr/>
            <p:nvPr/>
          </p:nvSpPr>
          <p:spPr>
            <a:xfrm>
              <a:off x="5653075" y="1109885"/>
              <a:ext cx="3692944" cy="50323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F0000"/>
                </a:solidFill>
              </a:endParaRPr>
            </a:p>
          </p:txBody>
        </p:sp>
        <p:sp>
          <p:nvSpPr>
            <p:cNvPr id="19" name="Flowchart: Stored Data 3">
              <a:extLst>
                <a:ext uri="{FF2B5EF4-FFF2-40B4-BE49-F238E27FC236}">
                  <a16:creationId xmlns:a16="http://schemas.microsoft.com/office/drawing/2014/main" id="{738A38CE-F9BF-454E-9ACD-1A7F736D2B25}"/>
                </a:ext>
              </a:extLst>
            </p:cNvPr>
            <p:cNvSpPr/>
            <p:nvPr/>
          </p:nvSpPr>
          <p:spPr>
            <a:xfrm rot="10800000">
              <a:off x="5527680" y="634385"/>
              <a:ext cx="4041621" cy="513408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E435E2F-914D-4555-A329-805F30C155D2}"/>
                </a:ext>
              </a:extLst>
            </p:cNvPr>
            <p:cNvSpPr txBox="1"/>
            <p:nvPr/>
          </p:nvSpPr>
          <p:spPr>
            <a:xfrm>
              <a:off x="5653075" y="1228989"/>
              <a:ext cx="3692944" cy="483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975" indent="-180975">
                <a:buFont typeface="+mj-lt"/>
                <a:buAutoNum type="arabicPeriod"/>
              </a:pPr>
              <a:r>
                <a:rPr lang="en-US" sz="1400" b="1" dirty="0" err="1"/>
                <a:t>Dokumen</a:t>
              </a:r>
              <a:r>
                <a:rPr lang="en-US" sz="1400" b="1" dirty="0"/>
                <a:t> HCDP </a:t>
              </a:r>
              <a:r>
                <a:rPr lang="en-US" sz="1400" b="1" dirty="0" err="1"/>
                <a:t>merupakan</a:t>
              </a:r>
              <a:r>
                <a:rPr lang="en-US" sz="1400" b="1" dirty="0"/>
                <a:t> </a:t>
              </a:r>
              <a:r>
                <a:rPr lang="en-US" sz="1400" b="1" dirty="0" err="1"/>
                <a:t>persyaratan</a:t>
              </a:r>
              <a:r>
                <a:rPr lang="en-US" sz="1400" b="1" dirty="0"/>
                <a:t> </a:t>
              </a:r>
              <a:r>
                <a:rPr lang="en-US" sz="1400" b="1" dirty="0" err="1"/>
                <a:t>bagi</a:t>
              </a:r>
              <a:r>
                <a:rPr lang="en-US" sz="1400" b="1" dirty="0"/>
                <a:t> </a:t>
              </a:r>
              <a:r>
                <a:rPr lang="en-US" sz="1400" b="1" dirty="0" err="1"/>
                <a:t>instansi</a:t>
              </a:r>
              <a:r>
                <a:rPr lang="en-US" sz="1400" b="1" dirty="0"/>
                <a:t>/</a:t>
              </a:r>
              <a:r>
                <a:rPr lang="en-US" sz="1400" b="1" dirty="0" err="1"/>
                <a:t>pemda</a:t>
              </a:r>
              <a:r>
                <a:rPr lang="en-US" sz="1400" b="1" dirty="0"/>
                <a:t> </a:t>
              </a:r>
              <a:r>
                <a:rPr lang="en-US" sz="1400" b="1" dirty="0" err="1"/>
                <a:t>untuk</a:t>
              </a:r>
              <a:r>
                <a:rPr lang="en-US" sz="1400" b="1" dirty="0"/>
                <a:t> </a:t>
              </a:r>
              <a:r>
                <a:rPr lang="en-US" sz="1400" b="1" dirty="0" err="1"/>
                <a:t>pendaftaran</a:t>
              </a:r>
              <a:r>
                <a:rPr lang="en-US" sz="1400" b="1" dirty="0"/>
                <a:t> program </a:t>
              </a:r>
              <a:r>
                <a:rPr lang="en-US" sz="1400" b="1" dirty="0" err="1"/>
                <a:t>pendidikan</a:t>
              </a:r>
              <a:r>
                <a:rPr lang="en-US" sz="1400" b="1" dirty="0"/>
                <a:t> dan </a:t>
              </a:r>
              <a:r>
                <a:rPr lang="en-US" sz="1400" b="1" dirty="0" err="1"/>
                <a:t>pelatihan</a:t>
              </a:r>
              <a:r>
                <a:rPr lang="en-US" sz="1400" b="1" dirty="0"/>
                <a:t> (</a:t>
              </a:r>
              <a:r>
                <a:rPr lang="en-US" sz="1400" b="1" dirty="0" err="1"/>
                <a:t>prioritas</a:t>
              </a:r>
              <a:r>
                <a:rPr lang="en-US" sz="1400" b="1" dirty="0"/>
                <a:t>);</a:t>
              </a:r>
            </a:p>
            <a:p>
              <a:pPr marL="180975" indent="-180975">
                <a:buFont typeface="+mj-lt"/>
                <a:buAutoNum type="arabicPeriod"/>
              </a:pP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Memberikan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arah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pengembangan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SDM ASN di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instansi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pusat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maupun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daerah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melalui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pemetaan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kompetensi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SDM ASN,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analisis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kesenjangan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kompetensi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jabatan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identifikasi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kebutuhan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pengembangan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SDM ASN,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persyaratan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pengajuan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800" dirty="0" err="1">
                  <a:ea typeface="Times New Roman" panose="02020603050405020304" pitchFamily="18" charset="0"/>
                  <a:cs typeface="Times New Roman" panose="02020603050405020304" pitchFamily="18" charset="0"/>
                </a:rPr>
                <a:t>beasiswa</a:t>
              </a:r>
              <a:r>
                <a:rPr lang="en-US" sz="1400" b="1" kern="18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</a:p>
            <a:p>
              <a:pPr marL="180975" indent="-180975">
                <a:buFont typeface="+mj-lt"/>
                <a:buAutoNum type="arabicPeriod"/>
              </a:pPr>
              <a:r>
                <a:rPr lang="en-US" sz="1400" b="1" dirty="0" err="1"/>
                <a:t>Manfaat</a:t>
              </a:r>
              <a:r>
                <a:rPr lang="en-US" sz="1400" b="1" dirty="0"/>
                <a:t> : </a:t>
              </a:r>
            </a:p>
            <a:p>
              <a:pPr marL="285750" indent="-104775">
                <a:buFontTx/>
                <a:buChar char="-"/>
              </a:pPr>
              <a:r>
                <a:rPr lang="en-US" sz="1400" b="1" dirty="0" err="1">
                  <a:cs typeface="Arial" panose="020B0604020202020204" pitchFamily="34" charset="0"/>
                </a:rPr>
                <a:t>Peningkatan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kompetensi</a:t>
              </a:r>
              <a:r>
                <a:rPr lang="en-US" sz="1400" b="1" dirty="0">
                  <a:cs typeface="Arial" panose="020B0604020202020204" pitchFamily="34" charset="0"/>
                </a:rPr>
                <a:t> dan </a:t>
              </a:r>
              <a:r>
                <a:rPr lang="en-US" sz="1400" b="1" dirty="0" err="1">
                  <a:cs typeface="Arial" panose="020B0604020202020204" pitchFamily="34" charset="0"/>
                </a:rPr>
                <a:t>profesionalitas</a:t>
              </a:r>
              <a:r>
                <a:rPr lang="en-US" sz="1400" b="1" dirty="0">
                  <a:cs typeface="Arial" panose="020B0604020202020204" pitchFamily="34" charset="0"/>
                </a:rPr>
                <a:t> SDM ASN </a:t>
              </a:r>
              <a:r>
                <a:rPr lang="en-US" sz="1400" b="1" dirty="0" err="1">
                  <a:cs typeface="Arial" panose="020B0604020202020204" pitchFamily="34" charset="0"/>
                </a:rPr>
                <a:t>sesuai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dengan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kebutuhan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instansi</a:t>
              </a:r>
              <a:r>
                <a:rPr lang="en-US" sz="1400" b="1" dirty="0">
                  <a:cs typeface="Arial" panose="020B0604020202020204" pitchFamily="34" charset="0"/>
                </a:rPr>
                <a:t> dan </a:t>
              </a:r>
              <a:r>
                <a:rPr lang="en-US" sz="1400" b="1" dirty="0" err="1">
                  <a:cs typeface="Arial" panose="020B0604020202020204" pitchFamily="34" charset="0"/>
                </a:rPr>
                <a:t>prioritas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pembangunan</a:t>
              </a:r>
              <a:r>
                <a:rPr lang="en-US" sz="1400" b="1" dirty="0">
                  <a:cs typeface="Arial" panose="020B0604020202020204" pitchFamily="34" charset="0"/>
                </a:rPr>
                <a:t> di </a:t>
              </a:r>
              <a:r>
                <a:rPr lang="en-US" sz="1400" b="1" dirty="0" err="1">
                  <a:cs typeface="Arial" panose="020B0604020202020204" pitchFamily="34" charset="0"/>
                </a:rPr>
                <a:t>tingkat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nasional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maupun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daerah</a:t>
              </a:r>
              <a:endParaRPr lang="en-US" sz="1400" b="1" dirty="0">
                <a:cs typeface="Arial" panose="020B0604020202020204" pitchFamily="34" charset="0"/>
              </a:endParaRPr>
            </a:p>
            <a:p>
              <a:pPr marL="285750" indent="-104775">
                <a:buFontTx/>
                <a:buChar char="-"/>
              </a:pPr>
              <a:r>
                <a:rPr lang="en-US" sz="1400" b="1" dirty="0" err="1">
                  <a:cs typeface="Arial" panose="020B0604020202020204" pitchFamily="34" charset="0"/>
                </a:rPr>
                <a:t>Keberlangsungan</a:t>
              </a:r>
              <a:r>
                <a:rPr lang="en-US" sz="1400" b="1" dirty="0">
                  <a:cs typeface="Arial" panose="020B0604020202020204" pitchFamily="34" charset="0"/>
                </a:rPr>
                <a:t> (</a:t>
              </a:r>
              <a:r>
                <a:rPr lang="en-US" sz="1400" b="1" i="1" dirty="0">
                  <a:cs typeface="Arial" panose="020B0604020202020204" pitchFamily="34" charset="0"/>
                </a:rPr>
                <a:t>sustainability</a:t>
              </a:r>
              <a:r>
                <a:rPr lang="en-US" sz="1400" b="1" dirty="0">
                  <a:cs typeface="Arial" panose="020B0604020202020204" pitchFamily="34" charset="0"/>
                </a:rPr>
                <a:t>) proses </a:t>
              </a:r>
              <a:r>
                <a:rPr lang="en-US" sz="1400" b="1" dirty="0" err="1">
                  <a:cs typeface="Arial" panose="020B0604020202020204" pitchFamily="34" charset="0"/>
                </a:rPr>
                <a:t>suksesi</a:t>
              </a:r>
              <a:r>
                <a:rPr lang="en-US" sz="1400" b="1" dirty="0">
                  <a:cs typeface="Arial" panose="020B0604020202020204" pitchFamily="34" charset="0"/>
                </a:rPr>
                <a:t> di </a:t>
              </a:r>
              <a:r>
                <a:rPr lang="en-US" sz="1400" b="1" dirty="0" err="1">
                  <a:cs typeface="Arial" panose="020B0604020202020204" pitchFamily="34" charset="0"/>
                </a:rPr>
                <a:t>instansi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ataupun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daerah</a:t>
              </a:r>
              <a:endParaRPr lang="en-US" sz="1400" b="1" dirty="0">
                <a:cs typeface="Arial" panose="020B0604020202020204" pitchFamily="34" charset="0"/>
              </a:endParaRPr>
            </a:p>
            <a:p>
              <a:pPr marL="285750" indent="-104775">
                <a:buFontTx/>
                <a:buChar char="-"/>
              </a:pPr>
              <a:r>
                <a:rPr lang="en-US" sz="1400" b="1" dirty="0" err="1">
                  <a:cs typeface="Arial" panose="020B0604020202020204" pitchFamily="34" charset="0"/>
                </a:rPr>
                <a:t>Perbaikan</a:t>
              </a:r>
              <a:r>
                <a:rPr lang="en-US" sz="1400" b="1" dirty="0">
                  <a:cs typeface="Arial" panose="020B0604020202020204" pitchFamily="34" charset="0"/>
                </a:rPr>
                <a:t> pada </a:t>
              </a:r>
              <a:r>
                <a:rPr lang="en-US" sz="1400" b="1" i="1" dirty="0">
                  <a:cs typeface="Arial" panose="020B0604020202020204" pitchFamily="34" charset="0"/>
                </a:rPr>
                <a:t>internal business process</a:t>
              </a:r>
              <a:r>
                <a:rPr lang="en-US" sz="1400" b="1" dirty="0">
                  <a:cs typeface="Arial" panose="020B0604020202020204" pitchFamily="34" charset="0"/>
                </a:rPr>
                <a:t> di </a:t>
              </a:r>
              <a:r>
                <a:rPr lang="en-US" sz="1400" b="1" dirty="0" err="1">
                  <a:cs typeface="Arial" panose="020B0604020202020204" pitchFamily="34" charset="0"/>
                </a:rPr>
                <a:t>instansi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ataupun</a:t>
              </a:r>
              <a:r>
                <a:rPr lang="en-US" sz="1400" b="1" dirty="0"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cs typeface="Arial" panose="020B0604020202020204" pitchFamily="34" charset="0"/>
                </a:rPr>
                <a:t>daerah</a:t>
              </a:r>
              <a:r>
                <a:rPr lang="en-US" sz="1400" b="1" dirty="0">
                  <a:cs typeface="Arial" panose="020B0604020202020204" pitchFamily="34" charset="0"/>
                </a:rPr>
                <a:t>.</a:t>
              </a:r>
              <a:endParaRPr lang="en-US" sz="1400" b="1" dirty="0"/>
            </a:p>
            <a:p>
              <a:pPr marL="180975" indent="-180975">
                <a:buFont typeface="+mj-lt"/>
                <a:buAutoNum type="arabicPeriod" startAt="4"/>
              </a:pPr>
              <a:r>
                <a:rPr lang="en-US" sz="1400" b="1" dirty="0"/>
                <a:t>BKD</a:t>
              </a:r>
              <a:r>
                <a:rPr lang="en-US" sz="1400" b="1" kern="1800" dirty="0">
                  <a:cs typeface="Times New Roman" panose="02020603050405020304" pitchFamily="18" charset="0"/>
                </a:rPr>
                <a:t> </a:t>
              </a:r>
              <a:r>
                <a:rPr lang="id-ID" sz="1400" b="1" dirty="0"/>
                <a:t>menjadi instansi pengusul peserta untuk mendaftar program diklat </a:t>
              </a:r>
              <a:r>
                <a:rPr lang="en-US" sz="1400" b="1" dirty="0"/>
                <a:t> </a:t>
              </a:r>
              <a:r>
                <a:rPr lang="en-US" sz="1400" b="1" dirty="0" err="1"/>
                <a:t>berdasarkan</a:t>
              </a:r>
              <a:r>
                <a:rPr lang="en-US" sz="1400" b="1" dirty="0"/>
                <a:t> HCDP</a:t>
              </a:r>
              <a:endParaRPr lang="id-ID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94177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Image result for sistem merit png">
            <a:extLst>
              <a:ext uri="{FF2B5EF4-FFF2-40B4-BE49-F238E27FC236}">
                <a16:creationId xmlns:a16="http://schemas.microsoft.com/office/drawing/2014/main" id="{18D6EAAE-AE85-404F-B203-8D920321E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89" y="2793853"/>
            <a:ext cx="4712712" cy="108628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3F582C-1445-405B-A8C5-C50969213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36" y="371291"/>
            <a:ext cx="4558336" cy="2422562"/>
          </a:xfrm>
          <a:prstGeom prst="rect">
            <a:avLst/>
          </a:prstGeom>
          <a:solidFill>
            <a:srgbClr val="FF9900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72789C-391C-4D4E-AD60-5EFEB68A2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7377" y="884541"/>
            <a:ext cx="4615072" cy="2755631"/>
          </a:xfrm>
          <a:prstGeom prst="rect">
            <a:avLst/>
          </a:prstGeom>
          <a:solidFill>
            <a:srgbClr val="FF9900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F23C3D-9C6C-4209-8D23-9836E8D105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288" y="3880141"/>
            <a:ext cx="5863629" cy="2755631"/>
          </a:xfrm>
          <a:prstGeom prst="rect">
            <a:avLst/>
          </a:prstGeom>
        </p:spPr>
      </p:pic>
      <p:pic>
        <p:nvPicPr>
          <p:cNvPr id="1026" name="Picture 2" descr="Image result for ASN png">
            <a:extLst>
              <a:ext uri="{FF2B5EF4-FFF2-40B4-BE49-F238E27FC236}">
                <a16:creationId xmlns:a16="http://schemas.microsoft.com/office/drawing/2014/main" id="{1A547C3E-1D79-4688-AB60-C96C63E57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152" y="3740727"/>
            <a:ext cx="3450298" cy="286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ASN png">
            <a:extLst>
              <a:ext uri="{FF2B5EF4-FFF2-40B4-BE49-F238E27FC236}">
                <a16:creationId xmlns:a16="http://schemas.microsoft.com/office/drawing/2014/main" id="{D35A893E-3B8F-4AAD-B318-F12F5086A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377" y="0"/>
            <a:ext cx="4798623" cy="673925"/>
          </a:xfrm>
          <a:prstGeom prst="rect">
            <a:avLst/>
          </a:prstGeom>
          <a:noFill/>
          <a:ln>
            <a:noFill/>
          </a:ln>
          <a:effectLst>
            <a:reflection stA="82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48D58A-C98D-4C98-8AE6-39448B0D6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88" y="-45720"/>
            <a:ext cx="9907587" cy="36933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>
                <a:solidFill>
                  <a:schemeClr val="bg1"/>
                </a:solidFill>
              </a:rPr>
              <a:t>CAPAIAN KINERJA URUSAN</a:t>
            </a:r>
            <a:r>
              <a:rPr lang="id-ID" altLang="en-US" sz="1800" b="1" dirty="0">
                <a:solidFill>
                  <a:schemeClr val="bg1"/>
                </a:solidFill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</a:rPr>
              <a:t>KEPEGAWAIAN</a:t>
            </a:r>
            <a:endParaRPr lang="en-US" altLang="en-US" sz="1800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5D4E9-9CCD-4DED-8820-4718ABBCA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21317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800E49F-1A7D-4533-B096-7C516C9299F7}"/>
              </a:ext>
            </a:extLst>
          </p:cNvPr>
          <p:cNvGrpSpPr/>
          <p:nvPr/>
        </p:nvGrpSpPr>
        <p:grpSpPr>
          <a:xfrm>
            <a:off x="142504" y="127003"/>
            <a:ext cx="9573490" cy="6587064"/>
            <a:chOff x="142504" y="127003"/>
            <a:chExt cx="9573490" cy="658706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9EBE3DF-4C0D-4E63-ACAB-03118CA968C5}"/>
                </a:ext>
              </a:extLst>
            </p:cNvPr>
            <p:cNvGrpSpPr/>
            <p:nvPr/>
          </p:nvGrpSpPr>
          <p:grpSpPr>
            <a:xfrm>
              <a:off x="346604" y="127003"/>
              <a:ext cx="9369390" cy="6587064"/>
              <a:chOff x="346604" y="127003"/>
              <a:chExt cx="9369390" cy="6587064"/>
            </a:xfrm>
          </p:grpSpPr>
          <p:graphicFrame>
            <p:nvGraphicFramePr>
              <p:cNvPr id="2" name="Chart 1">
                <a:extLst>
                  <a:ext uri="{FF2B5EF4-FFF2-40B4-BE49-F238E27FC236}">
                    <a16:creationId xmlns:a16="http://schemas.microsoft.com/office/drawing/2014/main" id="{00000000-0008-0000-0400-000002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346604" y="127003"/>
              <a:ext cx="6257396" cy="29887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3" name="Chart 2">
                <a:extLst>
                  <a:ext uri="{FF2B5EF4-FFF2-40B4-BE49-F238E27FC236}">
                    <a16:creationId xmlns:a16="http://schemas.microsoft.com/office/drawing/2014/main" id="{00000000-0008-0000-0600-000002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878667" y="3276603"/>
              <a:ext cx="6705600" cy="343746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pic>
            <p:nvPicPr>
              <p:cNvPr id="2050" name="Picture 2" descr="Image result for kompetensi png">
                <a:extLst>
                  <a:ext uri="{FF2B5EF4-FFF2-40B4-BE49-F238E27FC236}">
                    <a16:creationId xmlns:a16="http://schemas.microsoft.com/office/drawing/2014/main" id="{252119CA-0283-4143-B4DD-4C5513580A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76748" y="287866"/>
                <a:ext cx="2739246" cy="2827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6" name="Picture 8" descr="Image result for kompeten png">
              <a:extLst>
                <a:ext uri="{FF2B5EF4-FFF2-40B4-BE49-F238E27FC236}">
                  <a16:creationId xmlns:a16="http://schemas.microsoft.com/office/drawing/2014/main" id="{5C38AB5E-207E-45FA-B1F4-B05DFBF74C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04" y="3900611"/>
              <a:ext cx="2624447" cy="2619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928241-CFE4-447F-BE5D-5D9A44DF7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432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EBBAF0D-D187-413C-9250-5F77E16D0666}"/>
              </a:ext>
            </a:extLst>
          </p:cNvPr>
          <p:cNvSpPr txBox="1"/>
          <p:nvPr/>
        </p:nvSpPr>
        <p:spPr>
          <a:xfrm>
            <a:off x="5589167" y="478540"/>
            <a:ext cx="4031583" cy="483209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AU" sz="4800" dirty="0" err="1">
                <a:solidFill>
                  <a:schemeClr val="bg1"/>
                </a:solidFill>
              </a:rPr>
              <a:t>Fokus</a:t>
            </a:r>
            <a:endParaRPr lang="en-AU" sz="2000" dirty="0">
              <a:solidFill>
                <a:schemeClr val="bg1"/>
              </a:solidFill>
            </a:endParaRPr>
          </a:p>
          <a:p>
            <a:pPr algn="just"/>
            <a:r>
              <a:rPr lang="en-AU" sz="2000" dirty="0" err="1">
                <a:solidFill>
                  <a:schemeClr val="bg1"/>
                </a:solidFill>
              </a:rPr>
              <a:t>Meningkatnya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sistem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manajemen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Sumberdaya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Aparatur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yg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baik</a:t>
            </a:r>
            <a:endParaRPr lang="en-AU" sz="2000" dirty="0">
              <a:solidFill>
                <a:schemeClr val="bg1"/>
              </a:solidFill>
            </a:endParaRPr>
          </a:p>
          <a:p>
            <a:pPr algn="just"/>
            <a:r>
              <a:rPr lang="en-AU" sz="2000" dirty="0" err="1">
                <a:solidFill>
                  <a:schemeClr val="bg1"/>
                </a:solidFill>
              </a:rPr>
              <a:t>Melalui</a:t>
            </a:r>
            <a:r>
              <a:rPr lang="en-AU" sz="2000" dirty="0">
                <a:solidFill>
                  <a:schemeClr val="bg1"/>
                </a:solidFill>
              </a:rPr>
              <a:t> :</a:t>
            </a:r>
          </a:p>
          <a:p>
            <a:pPr marL="285750" indent="-285750" algn="just">
              <a:buFontTx/>
              <a:buChar char="-"/>
            </a:pPr>
            <a:r>
              <a:rPr lang="en-AU" sz="2000" dirty="0" err="1">
                <a:solidFill>
                  <a:schemeClr val="bg1"/>
                </a:solidFill>
              </a:rPr>
              <a:t>Penerapan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Sistem</a:t>
            </a:r>
            <a:r>
              <a:rPr lang="en-AU" sz="2000" dirty="0">
                <a:solidFill>
                  <a:schemeClr val="bg1"/>
                </a:solidFill>
              </a:rPr>
              <a:t> Merit (</a:t>
            </a:r>
            <a:r>
              <a:rPr lang="en-AU" sz="2000" dirty="0" err="1">
                <a:solidFill>
                  <a:schemeClr val="bg1"/>
                </a:solidFill>
              </a:rPr>
              <a:t>Perencanaan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Kebutuhan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pegawai</a:t>
            </a:r>
            <a:r>
              <a:rPr lang="en-AU" sz="2000" dirty="0">
                <a:solidFill>
                  <a:schemeClr val="bg1"/>
                </a:solidFill>
              </a:rPr>
              <a:t>, </a:t>
            </a:r>
            <a:r>
              <a:rPr lang="en-AU" sz="2000" dirty="0" err="1">
                <a:solidFill>
                  <a:schemeClr val="bg1"/>
                </a:solidFill>
              </a:rPr>
              <a:t>Promosi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jabatan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secara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terbuka</a:t>
            </a:r>
            <a:r>
              <a:rPr lang="en-AU" sz="2000" dirty="0">
                <a:solidFill>
                  <a:schemeClr val="bg1"/>
                </a:solidFill>
              </a:rPr>
              <a:t>, </a:t>
            </a:r>
            <a:r>
              <a:rPr lang="en-AU" sz="2000" dirty="0" err="1">
                <a:solidFill>
                  <a:schemeClr val="bg1"/>
                </a:solidFill>
              </a:rPr>
              <a:t>Penerapan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SKP</a:t>
            </a:r>
            <a:r>
              <a:rPr lang="en-AU" sz="2000" dirty="0">
                <a:solidFill>
                  <a:schemeClr val="bg1"/>
                </a:solidFill>
              </a:rPr>
              <a:t> online, </a:t>
            </a:r>
            <a:r>
              <a:rPr lang="en-AU" sz="2000" dirty="0" err="1">
                <a:solidFill>
                  <a:schemeClr val="bg1"/>
                </a:solidFill>
              </a:rPr>
              <a:t>Penerapan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Tukin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berbasis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kinerja</a:t>
            </a:r>
            <a:r>
              <a:rPr lang="en-AU" sz="2000" dirty="0">
                <a:solidFill>
                  <a:schemeClr val="bg1"/>
                </a:solidFill>
              </a:rPr>
              <a:t>)</a:t>
            </a:r>
          </a:p>
          <a:p>
            <a:pPr marL="285750" indent="-285750" algn="just">
              <a:buFontTx/>
              <a:buChar char="-"/>
            </a:pPr>
            <a:r>
              <a:rPr lang="en-AU" sz="2000" dirty="0">
                <a:solidFill>
                  <a:schemeClr val="bg1"/>
                </a:solidFill>
              </a:rPr>
              <a:t>P</a:t>
            </a:r>
            <a:r>
              <a:rPr lang="en-US" sz="2000" dirty="0" err="1">
                <a:solidFill>
                  <a:schemeClr val="bg1"/>
                </a:solidFill>
              </a:rPr>
              <a:t>eningkatan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profesionalisme</a:t>
            </a:r>
            <a:r>
              <a:rPr lang="en-US" sz="2000" dirty="0">
                <a:solidFill>
                  <a:schemeClr val="bg1"/>
                </a:solidFill>
              </a:rPr>
              <a:t> dan </a:t>
            </a:r>
            <a:r>
              <a:rPr lang="en-US" sz="2000" dirty="0" err="1">
                <a:solidFill>
                  <a:schemeClr val="bg1"/>
                </a:solidFill>
              </a:rPr>
              <a:t>kompetensi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SDM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aparatur</a:t>
            </a:r>
            <a:endParaRPr lang="en-AU" sz="2000" dirty="0">
              <a:solidFill>
                <a:schemeClr val="bg1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en-AU" sz="2000" dirty="0" err="1">
                <a:solidFill>
                  <a:schemeClr val="bg1"/>
                </a:solidFill>
              </a:rPr>
              <a:t>Pengembangan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jabatan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fungsional</a:t>
            </a:r>
            <a:endParaRPr lang="en-AU" sz="2000" dirty="0">
              <a:solidFill>
                <a:schemeClr val="bg1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en-AU" sz="2000" dirty="0" err="1">
                <a:solidFill>
                  <a:schemeClr val="bg1"/>
                </a:solidFill>
              </a:rPr>
              <a:t>Penegakan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aturan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disiplin</a:t>
            </a:r>
            <a:r>
              <a:rPr lang="en-AU" sz="2000" dirty="0">
                <a:solidFill>
                  <a:schemeClr val="bg1"/>
                </a:solidFill>
              </a:rPr>
              <a:t>, </a:t>
            </a:r>
            <a:r>
              <a:rPr lang="en-AU" sz="2000" dirty="0" err="1">
                <a:solidFill>
                  <a:schemeClr val="bg1"/>
                </a:solidFill>
              </a:rPr>
              <a:t>kode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etik</a:t>
            </a:r>
            <a:r>
              <a:rPr lang="en-AU" sz="2000" dirty="0">
                <a:solidFill>
                  <a:schemeClr val="bg1"/>
                </a:solidFill>
              </a:rPr>
              <a:t> dan </a:t>
            </a:r>
            <a:r>
              <a:rPr lang="en-AU" sz="2000" dirty="0" err="1">
                <a:solidFill>
                  <a:schemeClr val="bg1"/>
                </a:solidFill>
              </a:rPr>
              <a:t>kode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perilaku</a:t>
            </a:r>
            <a:r>
              <a:rPr lang="en-AU" sz="2000" dirty="0">
                <a:solidFill>
                  <a:schemeClr val="bg1"/>
                </a:solidFill>
              </a:rPr>
              <a:t> </a:t>
            </a:r>
            <a:r>
              <a:rPr lang="en-AU" sz="2000" dirty="0" err="1">
                <a:solidFill>
                  <a:schemeClr val="bg1"/>
                </a:solidFill>
              </a:rPr>
              <a:t>pegawai</a:t>
            </a:r>
            <a:endParaRPr lang="en-AU" sz="2000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975B5D8-C928-4269-A8F4-CF8A737DB346}"/>
              </a:ext>
            </a:extLst>
          </p:cNvPr>
          <p:cNvGrpSpPr/>
          <p:nvPr/>
        </p:nvGrpSpPr>
        <p:grpSpPr>
          <a:xfrm flipH="1">
            <a:off x="6604624" y="5403552"/>
            <a:ext cx="3058412" cy="1096606"/>
            <a:chOff x="5124057" y="4482507"/>
            <a:chExt cx="1918011" cy="1500605"/>
          </a:xfrm>
          <a:effectLst/>
        </p:grpSpPr>
        <p:sp>
          <p:nvSpPr>
            <p:cNvPr id="9" name="Speech Bubble: Rectangle 8">
              <a:extLst>
                <a:ext uri="{FF2B5EF4-FFF2-40B4-BE49-F238E27FC236}">
                  <a16:creationId xmlns:a16="http://schemas.microsoft.com/office/drawing/2014/main" id="{FC93687D-BD46-49E0-8867-6862EAA32DF4}"/>
                </a:ext>
              </a:extLst>
            </p:cNvPr>
            <p:cNvSpPr/>
            <p:nvPr/>
          </p:nvSpPr>
          <p:spPr>
            <a:xfrm flipV="1">
              <a:off x="5160749" y="4482507"/>
              <a:ext cx="1881319" cy="1314865"/>
            </a:xfrm>
            <a:prstGeom prst="wedgeRectCallout">
              <a:avLst/>
            </a:prstGeom>
            <a:solidFill>
              <a:srgbClr val="FF99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06B4272-E61D-4E25-96A6-0975BDE151CA}"/>
                </a:ext>
              </a:extLst>
            </p:cNvPr>
            <p:cNvSpPr/>
            <p:nvPr/>
          </p:nvSpPr>
          <p:spPr>
            <a:xfrm>
              <a:off x="5124057" y="4679247"/>
              <a:ext cx="1881320" cy="13038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b="1" dirty="0"/>
                <a:t>REFORMASI BIROKRASI</a:t>
              </a:r>
              <a:endParaRPr lang="en-AU" sz="2000" b="1" dirty="0"/>
            </a:p>
            <a:p>
              <a:pPr algn="ctr"/>
              <a:r>
                <a:rPr lang="en-AU" sz="1600" b="1" dirty="0">
                  <a:solidFill>
                    <a:schemeClr val="tx1"/>
                  </a:solidFill>
                </a:rPr>
                <a:t>Area </a:t>
              </a:r>
              <a:r>
                <a:rPr lang="en-AU" sz="1600" b="1" dirty="0" err="1">
                  <a:solidFill>
                    <a:schemeClr val="tx1"/>
                  </a:solidFill>
                </a:rPr>
                <a:t>Sistem</a:t>
              </a:r>
              <a:r>
                <a:rPr lang="en-AU" sz="1600" b="1" dirty="0">
                  <a:solidFill>
                    <a:schemeClr val="tx1"/>
                  </a:solidFill>
                </a:rPr>
                <a:t> </a:t>
              </a:r>
              <a:r>
                <a:rPr lang="en-AU" sz="1600" b="1" dirty="0" err="1">
                  <a:solidFill>
                    <a:schemeClr val="tx1"/>
                  </a:solidFill>
                </a:rPr>
                <a:t>Manajemen</a:t>
              </a:r>
              <a:r>
                <a:rPr lang="en-AU" sz="1600" b="1" dirty="0">
                  <a:solidFill>
                    <a:schemeClr val="tx1"/>
                  </a:solidFill>
                </a:rPr>
                <a:t> </a:t>
              </a:r>
              <a:r>
                <a:rPr lang="en-AU" sz="1600" b="1" dirty="0" err="1">
                  <a:solidFill>
                    <a:schemeClr val="tx1"/>
                  </a:solidFill>
                </a:rPr>
                <a:t>SDM</a:t>
              </a:r>
              <a:r>
                <a:rPr lang="en-AU" sz="1600" b="1" dirty="0">
                  <a:solidFill>
                    <a:schemeClr val="tx1"/>
                  </a:solidFill>
                </a:rPr>
                <a:t> </a:t>
              </a:r>
              <a:r>
                <a:rPr lang="en-AU" sz="1600" b="1" dirty="0" err="1">
                  <a:solidFill>
                    <a:schemeClr val="tx1"/>
                  </a:solidFill>
                </a:rPr>
                <a:t>Aparatur</a:t>
              </a:r>
              <a:endParaRPr lang="id-ID" sz="1600" b="1" dirty="0">
                <a:solidFill>
                  <a:schemeClr val="tx1"/>
                </a:solidFill>
              </a:endParaRPr>
            </a:p>
            <a:p>
              <a:pPr algn="ctr"/>
              <a:endParaRPr lang="en-AU" sz="2000" b="1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11F6-C3F7-47B4-8DC3-5568599F4505}"/>
              </a:ext>
            </a:extLst>
          </p:cNvPr>
          <p:cNvGrpSpPr/>
          <p:nvPr/>
        </p:nvGrpSpPr>
        <p:grpSpPr>
          <a:xfrm>
            <a:off x="539998" y="449627"/>
            <a:ext cx="5295507" cy="5817170"/>
            <a:chOff x="773920" y="385832"/>
            <a:chExt cx="5295507" cy="581717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78033F8-A92A-45FB-A478-7A16021E99EE}"/>
                </a:ext>
              </a:extLst>
            </p:cNvPr>
            <p:cNvGrpSpPr/>
            <p:nvPr/>
          </p:nvGrpSpPr>
          <p:grpSpPr>
            <a:xfrm>
              <a:off x="773920" y="385832"/>
              <a:ext cx="5295507" cy="5619884"/>
              <a:chOff x="131516" y="408584"/>
              <a:chExt cx="7071863" cy="6000736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01FCA971-896F-40C4-90BE-7CE78243A385}"/>
                  </a:ext>
                </a:extLst>
              </p:cNvPr>
              <p:cNvGrpSpPr/>
              <p:nvPr/>
            </p:nvGrpSpPr>
            <p:grpSpPr>
              <a:xfrm>
                <a:off x="131516" y="408584"/>
                <a:ext cx="7071863" cy="6000736"/>
                <a:chOff x="131516" y="-62605"/>
                <a:chExt cx="4879879" cy="6770420"/>
              </a:xfrm>
            </p:grpSpPr>
            <p:graphicFrame>
              <p:nvGraphicFramePr>
                <p:cNvPr id="5" name="Diagram 4">
                  <a:extLst>
                    <a:ext uri="{FF2B5EF4-FFF2-40B4-BE49-F238E27FC236}">
                      <a16:creationId xmlns:a16="http://schemas.microsoft.com/office/drawing/2014/main" id="{9E7B2821-28E4-4320-B6D0-417F6854DC6B}"/>
                    </a:ext>
                  </a:extLst>
                </p:cNvPr>
                <p:cNvGraphicFramePr/>
                <p:nvPr/>
              </p:nvGraphicFramePr>
              <p:xfrm>
                <a:off x="131516" y="-62605"/>
                <a:ext cx="4879879" cy="6558407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2" r:lo="rId3" r:qs="rId4" r:cs="rId5"/>
                </a:graphicData>
              </a:graphic>
            </p:graphicFrame>
            <p:sp>
              <p:nvSpPr>
                <p:cNvPr id="6" name="Oval 5">
                  <a:extLst>
                    <a:ext uri="{FF2B5EF4-FFF2-40B4-BE49-F238E27FC236}">
                      <a16:creationId xmlns:a16="http://schemas.microsoft.com/office/drawing/2014/main" id="{911718DD-3BCA-4C98-97F5-100A126CD2A0}"/>
                    </a:ext>
                  </a:extLst>
                </p:cNvPr>
                <p:cNvSpPr/>
                <p:nvPr/>
              </p:nvSpPr>
              <p:spPr>
                <a:xfrm>
                  <a:off x="3819381" y="498165"/>
                  <a:ext cx="720000" cy="720000"/>
                </a:xfrm>
                <a:prstGeom prst="ellipse">
                  <a:avLst/>
                </a:prstGeom>
                <a:solidFill>
                  <a:srgbClr val="A27B00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AU" sz="2400" b="1" dirty="0">
                      <a:solidFill>
                        <a:schemeClr val="bg1"/>
                      </a:solidFill>
                    </a:rPr>
                    <a:t>78</a:t>
                  </a:r>
                </a:p>
              </p:txBody>
            </p:sp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EE3B6A0D-D223-4014-ACB8-F934987F6B62}"/>
                    </a:ext>
                  </a:extLst>
                </p:cNvPr>
                <p:cNvSpPr/>
                <p:nvPr/>
              </p:nvSpPr>
              <p:spPr>
                <a:xfrm>
                  <a:off x="3731251" y="1876276"/>
                  <a:ext cx="720000" cy="540000"/>
                </a:xfrm>
                <a:prstGeom prst="ellipse">
                  <a:avLst/>
                </a:prstGeom>
                <a:solidFill>
                  <a:srgbClr val="5E8E2A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84</a:t>
                  </a:r>
                </a:p>
              </p:txBody>
            </p: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66292689-3C1C-4D12-AA65-C58DD1D7E499}"/>
                    </a:ext>
                  </a:extLst>
                </p:cNvPr>
                <p:cNvSpPr/>
                <p:nvPr/>
              </p:nvSpPr>
              <p:spPr>
                <a:xfrm>
                  <a:off x="3731246" y="2801072"/>
                  <a:ext cx="720000" cy="540000"/>
                </a:xfrm>
                <a:prstGeom prst="ellipse">
                  <a:avLst/>
                </a:prstGeom>
                <a:solidFill>
                  <a:srgbClr val="5E8D2A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83</a:t>
                  </a: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A9FB392B-1800-4853-93A7-E6CB91BBCD48}"/>
                    </a:ext>
                  </a:extLst>
                </p:cNvPr>
                <p:cNvSpPr/>
                <p:nvPr/>
              </p:nvSpPr>
              <p:spPr>
                <a:xfrm>
                  <a:off x="3778741" y="3872289"/>
                  <a:ext cx="720000" cy="540000"/>
                </a:xfrm>
                <a:prstGeom prst="ellipse">
                  <a:avLst/>
                </a:prstGeom>
                <a:solidFill>
                  <a:srgbClr val="5E8B2A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3,48</a:t>
                  </a: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C1514773-1217-4E71-BFA9-A8A09BDAF736}"/>
                    </a:ext>
                  </a:extLst>
                </p:cNvPr>
                <p:cNvSpPr/>
                <p:nvPr/>
              </p:nvSpPr>
              <p:spPr>
                <a:xfrm>
                  <a:off x="3778741" y="5002765"/>
                  <a:ext cx="720000" cy="540000"/>
                </a:xfrm>
                <a:prstGeom prst="ellipse">
                  <a:avLst/>
                </a:prstGeom>
                <a:solidFill>
                  <a:srgbClr val="5E892A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23</a:t>
                  </a: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61088070-23FE-45F4-B229-C17E8185938E}"/>
                    </a:ext>
                  </a:extLst>
                </p:cNvPr>
                <p:cNvSpPr/>
                <p:nvPr/>
              </p:nvSpPr>
              <p:spPr>
                <a:xfrm>
                  <a:off x="3778741" y="6167815"/>
                  <a:ext cx="720000" cy="540000"/>
                </a:xfrm>
                <a:prstGeom prst="ellipse">
                  <a:avLst/>
                </a:prstGeom>
                <a:solidFill>
                  <a:srgbClr val="5E872A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0,69</a:t>
                  </a:r>
                </a:p>
              </p:txBody>
            </p:sp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C47218F-902E-480C-A1C1-437681F30856}"/>
                  </a:ext>
                </a:extLst>
              </p:cNvPr>
              <p:cNvSpPr txBox="1"/>
              <p:nvPr/>
            </p:nvSpPr>
            <p:spPr>
              <a:xfrm>
                <a:off x="2299084" y="2065349"/>
                <a:ext cx="2635158" cy="361497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AU" sz="1600" dirty="0" err="1">
                    <a:solidFill>
                      <a:schemeClr val="bg1"/>
                    </a:solidFill>
                  </a:rPr>
                  <a:t>Setda</a:t>
                </a:r>
                <a:r>
                  <a:rPr lang="en-AU" sz="1600" dirty="0">
                    <a:solidFill>
                      <a:schemeClr val="bg1"/>
                    </a:solidFill>
                  </a:rPr>
                  <a:t>, Biro </a:t>
                </a:r>
                <a:r>
                  <a:rPr lang="en-AU" sz="1600" dirty="0" err="1">
                    <a:solidFill>
                      <a:schemeClr val="bg1"/>
                    </a:solidFill>
                  </a:rPr>
                  <a:t>Organisasi</a:t>
                </a:r>
                <a:endParaRPr lang="en-AU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B4445B2-CA17-424A-BEC2-16ADD90508E6}"/>
                  </a:ext>
                </a:extLst>
              </p:cNvPr>
              <p:cNvSpPr txBox="1"/>
              <p:nvPr/>
            </p:nvSpPr>
            <p:spPr>
              <a:xfrm>
                <a:off x="2299081" y="4047456"/>
                <a:ext cx="1655043" cy="361497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AU" sz="1600" dirty="0" err="1">
                    <a:solidFill>
                      <a:schemeClr val="bg1"/>
                    </a:solidFill>
                  </a:rPr>
                  <a:t>Inspektorat</a:t>
                </a:r>
                <a:endParaRPr lang="en-AU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1B6AA37-4BBF-4CE7-AD64-9BA4DF5ECB3D}"/>
                  </a:ext>
                </a:extLst>
              </p:cNvPr>
              <p:cNvSpPr txBox="1"/>
              <p:nvPr/>
            </p:nvSpPr>
            <p:spPr>
              <a:xfrm>
                <a:off x="2310956" y="5950486"/>
                <a:ext cx="824861" cy="361497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AU" sz="1600" dirty="0">
                    <a:solidFill>
                      <a:schemeClr val="bg1"/>
                    </a:solidFill>
                  </a:rPr>
                  <a:t>BKD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48BDB4C-5F58-4A2B-84C7-54836DF28917}"/>
                  </a:ext>
                </a:extLst>
              </p:cNvPr>
              <p:cNvSpPr txBox="1"/>
              <p:nvPr/>
            </p:nvSpPr>
            <p:spPr>
              <a:xfrm>
                <a:off x="2291990" y="3100252"/>
                <a:ext cx="2642252" cy="361497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AU" sz="1600" dirty="0" err="1">
                    <a:solidFill>
                      <a:schemeClr val="bg1"/>
                    </a:solidFill>
                  </a:rPr>
                  <a:t>Setda</a:t>
                </a:r>
                <a:r>
                  <a:rPr lang="en-AU" sz="1600" dirty="0">
                    <a:solidFill>
                      <a:schemeClr val="bg1"/>
                    </a:solidFill>
                  </a:rPr>
                  <a:t>, Biro </a:t>
                </a:r>
                <a:r>
                  <a:rPr lang="en-AU" sz="1600" dirty="0" err="1">
                    <a:solidFill>
                      <a:schemeClr val="bg1"/>
                    </a:solidFill>
                  </a:rPr>
                  <a:t>Organisasi</a:t>
                </a:r>
                <a:endParaRPr lang="en-AU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6022473-F7D5-4A57-B669-D5FD2332EAC2}"/>
                  </a:ext>
                </a:extLst>
              </p:cNvPr>
              <p:cNvSpPr txBox="1"/>
              <p:nvPr/>
            </p:nvSpPr>
            <p:spPr>
              <a:xfrm>
                <a:off x="2270725" y="5100366"/>
                <a:ext cx="2663516" cy="361497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AU" sz="1600" dirty="0" err="1">
                    <a:solidFill>
                      <a:schemeClr val="bg1"/>
                    </a:solidFill>
                  </a:rPr>
                  <a:t>Setda</a:t>
                </a:r>
                <a:r>
                  <a:rPr lang="en-AU" sz="1600" dirty="0">
                    <a:solidFill>
                      <a:schemeClr val="bg1"/>
                    </a:solidFill>
                  </a:rPr>
                  <a:t>, Biro </a:t>
                </a:r>
                <a:r>
                  <a:rPr lang="en-AU" sz="1600" dirty="0" err="1">
                    <a:solidFill>
                      <a:schemeClr val="bg1"/>
                    </a:solidFill>
                  </a:rPr>
                  <a:t>Organisasi</a:t>
                </a:r>
                <a:endParaRPr lang="en-AU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2E1F21B-702E-4188-B45A-CE155586C881}"/>
                </a:ext>
              </a:extLst>
            </p:cNvPr>
            <p:cNvSpPr/>
            <p:nvPr/>
          </p:nvSpPr>
          <p:spPr>
            <a:xfrm>
              <a:off x="1984221" y="5057723"/>
              <a:ext cx="3614166" cy="889179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bg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D7E642-3432-4D44-ACFE-478247CBEF8E}"/>
                </a:ext>
              </a:extLst>
            </p:cNvPr>
            <p:cNvSpPr/>
            <p:nvPr/>
          </p:nvSpPr>
          <p:spPr>
            <a:xfrm rot="16200000">
              <a:off x="-1856950" y="3032807"/>
              <a:ext cx="5817170" cy="52322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IKU DAERAH (TUJUAN DAN SASARAN)</a:t>
              </a:r>
            </a:p>
          </p:txBody>
        </p:sp>
      </p:grp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9926A27C-2063-43AC-8B3E-DAA992BBB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0420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A8AF2CC-AD22-45AB-944E-389F1C9F3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007958"/>
              </p:ext>
            </p:extLst>
          </p:nvPr>
        </p:nvGraphicFramePr>
        <p:xfrm>
          <a:off x="285307" y="451497"/>
          <a:ext cx="9411588" cy="5726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448">
                  <a:extLst>
                    <a:ext uri="{9D8B030D-6E8A-4147-A177-3AD203B41FA5}">
                      <a16:colId xmlns:a16="http://schemas.microsoft.com/office/drawing/2014/main" val="4180411043"/>
                    </a:ext>
                  </a:extLst>
                </a:gridCol>
                <a:gridCol w="3324310">
                  <a:extLst>
                    <a:ext uri="{9D8B030D-6E8A-4147-A177-3AD203B41FA5}">
                      <a16:colId xmlns:a16="http://schemas.microsoft.com/office/drawing/2014/main" val="1769996577"/>
                    </a:ext>
                  </a:extLst>
                </a:gridCol>
                <a:gridCol w="850605">
                  <a:extLst>
                    <a:ext uri="{9D8B030D-6E8A-4147-A177-3AD203B41FA5}">
                      <a16:colId xmlns:a16="http://schemas.microsoft.com/office/drawing/2014/main" val="2979874381"/>
                    </a:ext>
                  </a:extLst>
                </a:gridCol>
                <a:gridCol w="723014">
                  <a:extLst>
                    <a:ext uri="{9D8B030D-6E8A-4147-A177-3AD203B41FA5}">
                      <a16:colId xmlns:a16="http://schemas.microsoft.com/office/drawing/2014/main" val="1167115005"/>
                    </a:ext>
                  </a:extLst>
                </a:gridCol>
                <a:gridCol w="701749">
                  <a:extLst>
                    <a:ext uri="{9D8B030D-6E8A-4147-A177-3AD203B41FA5}">
                      <a16:colId xmlns:a16="http://schemas.microsoft.com/office/drawing/2014/main" val="933977805"/>
                    </a:ext>
                  </a:extLst>
                </a:gridCol>
                <a:gridCol w="595423">
                  <a:extLst>
                    <a:ext uri="{9D8B030D-6E8A-4147-A177-3AD203B41FA5}">
                      <a16:colId xmlns:a16="http://schemas.microsoft.com/office/drawing/2014/main" val="962314306"/>
                    </a:ext>
                  </a:extLst>
                </a:gridCol>
                <a:gridCol w="701749">
                  <a:extLst>
                    <a:ext uri="{9D8B030D-6E8A-4147-A177-3AD203B41FA5}">
                      <a16:colId xmlns:a16="http://schemas.microsoft.com/office/drawing/2014/main" val="1426913081"/>
                    </a:ext>
                  </a:extLst>
                </a:gridCol>
                <a:gridCol w="606055">
                  <a:extLst>
                    <a:ext uri="{9D8B030D-6E8A-4147-A177-3AD203B41FA5}">
                      <a16:colId xmlns:a16="http://schemas.microsoft.com/office/drawing/2014/main" val="2407657039"/>
                    </a:ext>
                  </a:extLst>
                </a:gridCol>
                <a:gridCol w="680484">
                  <a:extLst>
                    <a:ext uri="{9D8B030D-6E8A-4147-A177-3AD203B41FA5}">
                      <a16:colId xmlns:a16="http://schemas.microsoft.com/office/drawing/2014/main" val="244875253"/>
                    </a:ext>
                  </a:extLst>
                </a:gridCol>
                <a:gridCol w="701751">
                  <a:extLst>
                    <a:ext uri="{9D8B030D-6E8A-4147-A177-3AD203B41FA5}">
                      <a16:colId xmlns:a16="http://schemas.microsoft.com/office/drawing/2014/main" val="2756943219"/>
                    </a:ext>
                  </a:extLst>
                </a:gridCol>
              </a:tblGrid>
              <a:tr h="898846">
                <a:tc row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No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 err="1"/>
                        <a:t>Indikator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Kinerja</a:t>
                      </a:r>
                      <a:r>
                        <a:rPr lang="en-US" sz="1800" dirty="0"/>
                        <a:t> Utama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  <a:p>
                      <a:r>
                        <a:rPr lang="en-US" sz="1800" dirty="0" err="1"/>
                        <a:t>Satuan</a:t>
                      </a:r>
                      <a:endParaRPr lang="en-ID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Kondisi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Awal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Kinerja</a:t>
                      </a:r>
                      <a:endParaRPr lang="en-ID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US" sz="1800" dirty="0"/>
                        <a:t>Target </a:t>
                      </a:r>
                      <a:r>
                        <a:rPr lang="en-US" sz="1800" dirty="0" err="1"/>
                        <a:t>Capaian</a:t>
                      </a:r>
                      <a:endParaRPr lang="en-ID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3962131"/>
                  </a:ext>
                </a:extLst>
              </a:tr>
              <a:tr h="395588">
                <a:tc vMerge="1">
                  <a:txBody>
                    <a:bodyPr/>
                    <a:lstStyle/>
                    <a:p>
                      <a:pPr algn="ctr"/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A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2017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2018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2019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2021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2022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2023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3325473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Persentase penurunan konflik SARA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%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17,64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na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15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15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15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15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15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59782391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Indeks Toleransi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73,9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74,4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74,48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75,3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75,9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76,6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389848601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Indeks Reformasi Birokrasi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76,53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74,</a:t>
                      </a:r>
                      <a:r>
                        <a:rPr lang="en-US" sz="1400" dirty="0">
                          <a:effectLst/>
                        </a:rPr>
                        <a:t>75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75,5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77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78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79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80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622079704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Indeks Kepuasan Masyarakat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78,48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81,36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80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82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84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86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88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646484705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Indeks Sistem Pemerintahan Berbasis Elektronik (SPBE)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2,54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2,64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2,76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2,88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3,12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3,24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407613384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Nilai SAKIP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75,94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80,18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80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82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83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84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426177356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Indeks Persepsi Anti Korupsi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3,66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3,43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3,45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3,47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3,48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3,49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3,5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067082931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Nilai Kematangan Organisasi Daerah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na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na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17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20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23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26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29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863658601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Persentase tindak pidana yang tertangani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%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74,3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na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80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83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85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87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90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583149711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Opini BPK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Opini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WTP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WTP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WTP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WTP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WTP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WTP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>
                          <a:effectLst/>
                        </a:rPr>
                        <a:t>WTP</a:t>
                      </a:r>
                      <a:endParaRPr lang="en-A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387755485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Indeks Sistem Merit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Angka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na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0,66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0,67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0,68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0,69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0,7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0,71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31038252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0D2A3C6A-DA69-4CFB-AB67-DA57795D1416}"/>
              </a:ext>
            </a:extLst>
          </p:cNvPr>
          <p:cNvSpPr/>
          <p:nvPr/>
        </p:nvSpPr>
        <p:spPr>
          <a:xfrm>
            <a:off x="0" y="-31070"/>
            <a:ext cx="9906000" cy="523220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CAPAIAN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INDIKATOR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SASARAN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/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ASPEK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DAYA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</a:t>
            </a:r>
            <a:r>
              <a:rPr lang="en-US" sz="2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SAING</a:t>
            </a:r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hnschrift SemiBold SemiConden" panose="020B0502040204020203" pitchFamily="34" charset="0"/>
              </a:rPr>
              <a:t> DAERAH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00D199-C5B4-4A77-9ACD-95045C218884}"/>
              </a:ext>
            </a:extLst>
          </p:cNvPr>
          <p:cNvSpPr txBox="1"/>
          <p:nvPr/>
        </p:nvSpPr>
        <p:spPr>
          <a:xfrm flipH="1">
            <a:off x="4953000" y="6300791"/>
            <a:ext cx="4722635" cy="338554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bg1"/>
                </a:solidFill>
              </a:rPr>
              <a:t>Cttn</a:t>
            </a:r>
            <a:r>
              <a:rPr lang="en-US" sz="1600" dirty="0">
                <a:solidFill>
                  <a:schemeClr val="bg1"/>
                </a:solidFill>
              </a:rPr>
              <a:t> : Target </a:t>
            </a:r>
            <a:r>
              <a:rPr lang="en-US" sz="1600" dirty="0" err="1">
                <a:solidFill>
                  <a:schemeClr val="bg1"/>
                </a:solidFill>
              </a:rPr>
              <a:t>lebih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rendah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dari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capaian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kinerja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th.</a:t>
            </a:r>
            <a:r>
              <a:rPr lang="en-US" sz="1600" dirty="0">
                <a:solidFill>
                  <a:schemeClr val="bg1"/>
                </a:solidFill>
              </a:rPr>
              <a:t> 2019</a:t>
            </a:r>
            <a:endParaRPr lang="en-ID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345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1D544DD-A7AA-45CD-BF2A-AF02169F0F2C}"/>
              </a:ext>
            </a:extLst>
          </p:cNvPr>
          <p:cNvSpPr txBox="1">
            <a:spLocks/>
          </p:cNvSpPr>
          <p:nvPr/>
        </p:nvSpPr>
        <p:spPr>
          <a:xfrm>
            <a:off x="2909888" y="879475"/>
            <a:ext cx="6854825" cy="35401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algn="just" defTabSz="914298" eaLnBrk="1" fontAlgn="auto" hangingPunct="1">
              <a:lnSpc>
                <a:spcPct val="90000"/>
              </a:lnSpc>
              <a:spcBef>
                <a:spcPts val="1083"/>
              </a:spcBef>
              <a:spcAft>
                <a:spcPts val="0"/>
              </a:spcAft>
              <a:defRPr/>
            </a:pP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UU No. 25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2004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tentang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Sistem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Perencanaan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Pembangunan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Nasional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grpSp>
        <p:nvGrpSpPr>
          <p:cNvPr id="10243" name="Group 7">
            <a:extLst>
              <a:ext uri="{FF2B5EF4-FFF2-40B4-BE49-F238E27FC236}">
                <a16:creationId xmlns:a16="http://schemas.microsoft.com/office/drawing/2014/main" id="{6BC5E22E-C010-451E-A811-3FB403DA3E41}"/>
              </a:ext>
            </a:extLst>
          </p:cNvPr>
          <p:cNvGrpSpPr>
            <a:grpSpLocks/>
          </p:cNvGrpSpPr>
          <p:nvPr/>
        </p:nvGrpSpPr>
        <p:grpSpPr bwMode="auto">
          <a:xfrm>
            <a:off x="-1588" y="1042988"/>
            <a:ext cx="2374901" cy="5803900"/>
            <a:chOff x="-1856" y="1043651"/>
            <a:chExt cx="2375169" cy="6100099"/>
          </a:xfrm>
        </p:grpSpPr>
        <p:pic>
          <p:nvPicPr>
            <p:cNvPr id="10263" name="Picture 2">
              <a:extLst>
                <a:ext uri="{FF2B5EF4-FFF2-40B4-BE49-F238E27FC236}">
                  <a16:creationId xmlns:a16="http://schemas.microsoft.com/office/drawing/2014/main" id="{A876978C-5DFE-405F-BA5A-D045AEBBFD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58283"/>
              <a:ext cx="2373313" cy="199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4" name="Picture 4">
              <a:extLst>
                <a:ext uri="{FF2B5EF4-FFF2-40B4-BE49-F238E27FC236}">
                  <a16:creationId xmlns:a16="http://schemas.microsoft.com/office/drawing/2014/main" id="{CEA7E0C9-9FB4-4FB9-99F5-CF9AF09A2A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56" y="4756679"/>
              <a:ext cx="2364283" cy="2387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5" name="Picture 5">
              <a:extLst>
                <a:ext uri="{FF2B5EF4-FFF2-40B4-BE49-F238E27FC236}">
                  <a16:creationId xmlns:a16="http://schemas.microsoft.com/office/drawing/2014/main" id="{E1970575-A64C-4657-9CC8-D26F8D833A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0" y="1043651"/>
              <a:ext cx="2352675" cy="1700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3EA7B61-65DF-4CCE-BD29-6A7C9A44A02E}"/>
              </a:ext>
            </a:extLst>
          </p:cNvPr>
          <p:cNvSpPr txBox="1">
            <a:spLocks/>
          </p:cNvSpPr>
          <p:nvPr/>
        </p:nvSpPr>
        <p:spPr>
          <a:xfrm>
            <a:off x="2878138" y="2601913"/>
            <a:ext cx="6897687" cy="10509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lIns="102401" tIns="51201" rIns="102401" bIns="5120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Permendagri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No. 86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2017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tentang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Tata Cara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Perencanaan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Pengendalian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Evaluasi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Pembangunan Daerah, Tata Cara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Evaluasi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Rancangan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Peraturan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Daerah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Tentang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RPJPD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RPJMD,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serta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Tata Cara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Perubahan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RPJPD, RPJMD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Rencana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Kerja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Pemerintah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Daerah;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B6DFF04-A3A7-4E04-8C7A-01FB705289AC}"/>
              </a:ext>
            </a:extLst>
          </p:cNvPr>
          <p:cNvSpPr txBox="1">
            <a:spLocks/>
          </p:cNvSpPr>
          <p:nvPr/>
        </p:nvSpPr>
        <p:spPr>
          <a:xfrm>
            <a:off x="2889250" y="4494213"/>
            <a:ext cx="6886575" cy="8524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lIns="102401" tIns="51201" rIns="102401" bIns="5120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</a:t>
            </a:r>
            <a:r>
              <a:rPr lang="id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Gubernur Jawa Tengah Nomor 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050/0000549</a:t>
            </a:r>
            <a:r>
              <a:rPr lang="id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anggal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15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Januari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2020</a:t>
            </a:r>
            <a:r>
              <a:rPr lang="id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tentang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Arahan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Kebijakan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Pembangunan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serta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Pedoman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Penyelenggaraan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Musrenbang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RKPD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Provinsi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Jawa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Tengah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2021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04B8342-5C7A-4B9F-A192-E73FD8E41D9B}"/>
              </a:ext>
            </a:extLst>
          </p:cNvPr>
          <p:cNvSpPr txBox="1">
            <a:spLocks/>
          </p:cNvSpPr>
          <p:nvPr/>
        </p:nvSpPr>
        <p:spPr>
          <a:xfrm>
            <a:off x="2860675" y="2168525"/>
            <a:ext cx="6915150" cy="35401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lIns="102401" tIns="51201" rIns="102401" bIns="5120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PP No. </a:t>
            </a:r>
            <a:r>
              <a:rPr lang="id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</a:t>
            </a:r>
            <a:r>
              <a:rPr lang="id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 tentang Standar Pelayanan Minimal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15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C76FE9-C013-4686-B748-443B6711FED3}"/>
              </a:ext>
            </a:extLst>
          </p:cNvPr>
          <p:cNvSpPr txBox="1"/>
          <p:nvPr/>
        </p:nvSpPr>
        <p:spPr>
          <a:xfrm>
            <a:off x="2413000" y="908050"/>
            <a:ext cx="384175" cy="4254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67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96BF2C-D00E-4E5F-B8D8-FC36F3553E7F}"/>
              </a:ext>
            </a:extLst>
          </p:cNvPr>
          <p:cNvSpPr txBox="1"/>
          <p:nvPr/>
        </p:nvSpPr>
        <p:spPr>
          <a:xfrm>
            <a:off x="2441575" y="2117725"/>
            <a:ext cx="385763" cy="4254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67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848DD1-66E4-44DF-B13B-E5A4679BE36F}"/>
              </a:ext>
            </a:extLst>
          </p:cNvPr>
          <p:cNvSpPr txBox="1"/>
          <p:nvPr/>
        </p:nvSpPr>
        <p:spPr>
          <a:xfrm>
            <a:off x="2430463" y="2736850"/>
            <a:ext cx="385762" cy="4254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67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2FDBB1-BBEC-4270-9D02-B7485566198A}"/>
              </a:ext>
            </a:extLst>
          </p:cNvPr>
          <p:cNvSpPr txBox="1"/>
          <p:nvPr/>
        </p:nvSpPr>
        <p:spPr>
          <a:xfrm>
            <a:off x="2441575" y="4648200"/>
            <a:ext cx="384175" cy="427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ID" sz="2167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endParaRPr lang="en-US" sz="2167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1D644E9-4785-482F-A0B7-31BFCC85E525}"/>
              </a:ext>
            </a:extLst>
          </p:cNvPr>
          <p:cNvSpPr txBox="1">
            <a:spLocks/>
          </p:cNvSpPr>
          <p:nvPr/>
        </p:nvSpPr>
        <p:spPr>
          <a:xfrm>
            <a:off x="2890838" y="1303338"/>
            <a:ext cx="6884987" cy="8143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lIns="102401" tIns="51201" rIns="102401" bIns="5120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vi-VN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vi-VN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vi-VN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23 Tahun 2014 tentang Pemerintahan Daerah sebagaimana telah diubah beberapa kali terakhir dgn 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UU</a:t>
            </a:r>
            <a:r>
              <a:rPr lang="vi-VN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vi-VN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9 Tahun 2015 tentang Perubahan Kedua Atas 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UU </a:t>
            </a:r>
            <a:r>
              <a:rPr lang="vi-VN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o.</a:t>
            </a:r>
            <a:r>
              <a:rPr lang="vi-VN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 Tahun 2014 tentang Pemerintahan Daerah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15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DB550B-996D-491E-A70B-F9BD06C925AF}"/>
              </a:ext>
            </a:extLst>
          </p:cNvPr>
          <p:cNvSpPr txBox="1"/>
          <p:nvPr/>
        </p:nvSpPr>
        <p:spPr>
          <a:xfrm>
            <a:off x="2443163" y="1493838"/>
            <a:ext cx="384175" cy="4270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67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A6F098-1074-45ED-A223-44C7BE0BB301}"/>
              </a:ext>
            </a:extLst>
          </p:cNvPr>
          <p:cNvSpPr txBox="1"/>
          <p:nvPr/>
        </p:nvSpPr>
        <p:spPr>
          <a:xfrm>
            <a:off x="2444750" y="3813175"/>
            <a:ext cx="384175" cy="427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ID" sz="2167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en-US" sz="2167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BB0A882-06D2-4428-88A0-DA45FE89825A}"/>
              </a:ext>
            </a:extLst>
          </p:cNvPr>
          <p:cNvSpPr txBox="1">
            <a:spLocks/>
          </p:cNvSpPr>
          <p:nvPr/>
        </p:nvSpPr>
        <p:spPr>
          <a:xfrm>
            <a:off x="2911475" y="3771900"/>
            <a:ext cx="6853238" cy="61277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lIns="102401" tIns="51201" rIns="102401" bIns="5120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Permendagri</a:t>
            </a:r>
            <a:r>
              <a:rPr lang="en-US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No. 90 </a:t>
            </a:r>
            <a:r>
              <a:rPr lang="en-US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</a:t>
            </a:r>
            <a:r>
              <a:rPr lang="id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id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tentang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Klasifikasi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Kodefikasi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Nomenklatur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Perencanaan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Pembangunan &amp; </a:t>
            </a:r>
            <a:r>
              <a:rPr lang="en-ID" sz="15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Keuangan</a:t>
            </a:r>
            <a:r>
              <a:rPr lang="en-ID" sz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Daerah.</a:t>
            </a:r>
            <a:endParaRPr lang="en-US" sz="15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255" name="Group 1">
            <a:extLst>
              <a:ext uri="{FF2B5EF4-FFF2-40B4-BE49-F238E27FC236}">
                <a16:creationId xmlns:a16="http://schemas.microsoft.com/office/drawing/2014/main" id="{AF11AE62-108B-4372-A7CC-9CA10EBB5291}"/>
              </a:ext>
            </a:extLst>
          </p:cNvPr>
          <p:cNvGrpSpPr>
            <a:grpSpLocks/>
          </p:cNvGrpSpPr>
          <p:nvPr/>
        </p:nvGrpSpPr>
        <p:grpSpPr bwMode="auto">
          <a:xfrm>
            <a:off x="3175" y="-26988"/>
            <a:ext cx="9929813" cy="1019176"/>
            <a:chOff x="3175" y="-13648"/>
            <a:chExt cx="9929813" cy="101917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FBE974E-7B16-42B0-BE24-579C5931E86A}"/>
                </a:ext>
              </a:extLst>
            </p:cNvPr>
            <p:cNvSpPr/>
            <p:nvPr/>
          </p:nvSpPr>
          <p:spPr bwMode="auto">
            <a:xfrm>
              <a:off x="3175" y="807089"/>
              <a:ext cx="1943100" cy="19843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688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F723030-8FCF-4ACE-AFFA-7B11A6F17573}"/>
                </a:ext>
              </a:extLst>
            </p:cNvPr>
            <p:cNvSpPr/>
            <p:nvPr/>
          </p:nvSpPr>
          <p:spPr bwMode="auto">
            <a:xfrm>
              <a:off x="3175" y="-2535"/>
              <a:ext cx="1346200" cy="80962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688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A64EDCB-1161-495B-8228-BB95850B9814}"/>
                </a:ext>
              </a:extLst>
            </p:cNvPr>
            <p:cNvSpPr/>
            <p:nvPr/>
          </p:nvSpPr>
          <p:spPr bwMode="auto">
            <a:xfrm>
              <a:off x="1295400" y="-2535"/>
              <a:ext cx="596900" cy="80962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688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86B47E3-FF06-484E-8200-8450C68232C1}"/>
                </a:ext>
              </a:extLst>
            </p:cNvPr>
            <p:cNvSpPr/>
            <p:nvPr/>
          </p:nvSpPr>
          <p:spPr bwMode="auto">
            <a:xfrm>
              <a:off x="1892300" y="-13648"/>
              <a:ext cx="600075" cy="1019175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688"/>
            </a:p>
          </p:txBody>
        </p:sp>
        <p:sp>
          <p:nvSpPr>
            <p:cNvPr id="21519" name="Rectangle 9">
              <a:extLst>
                <a:ext uri="{FF2B5EF4-FFF2-40B4-BE49-F238E27FC236}">
                  <a16:creationId xmlns:a16="http://schemas.microsoft.com/office/drawing/2014/main" id="{331336C2-C11D-44F3-856D-8D1B49442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6175" y="-4123"/>
              <a:ext cx="7516813" cy="5238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>
              <a:spAutoFit/>
            </a:bodyPr>
            <a:lstStyle/>
            <a:p>
              <a:pPr marL="1460500" eaLnBrk="1" hangingPunct="1">
                <a:defRPr/>
              </a:pPr>
              <a:r>
                <a:rPr lang="id-ID" altLang="en-US" sz="2800" b="1" dirty="0">
                  <a:solidFill>
                    <a:srgbClr val="FFFFFF"/>
                  </a:solidFill>
                  <a:latin typeface="Calibri" pitchFamily="34" charset="0"/>
                </a:rPr>
                <a:t>DASAR HUKUM</a:t>
              </a:r>
              <a:r>
                <a:rPr lang="en-US" altLang="en-US" sz="2800" b="1" dirty="0">
                  <a:solidFill>
                    <a:srgbClr val="FFFFFF"/>
                  </a:solidFill>
                  <a:latin typeface="Calibri" pitchFamily="34" charset="0"/>
                </a:rPr>
                <a:t> FORUM PD</a:t>
              </a:r>
              <a:endParaRPr lang="en-AU" altLang="en-US" sz="2800" b="1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B3AA972D-0A71-4790-B579-7430E19705D5}"/>
              </a:ext>
            </a:extLst>
          </p:cNvPr>
          <p:cNvSpPr txBox="1">
            <a:spLocks/>
          </p:cNvSpPr>
          <p:nvPr/>
        </p:nvSpPr>
        <p:spPr>
          <a:xfrm>
            <a:off x="2854325" y="5419725"/>
            <a:ext cx="6921500" cy="10795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lIns="102401" tIns="51201" rIns="102401" bIns="5120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</a:t>
            </a:r>
            <a:r>
              <a:rPr lang="id-ID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Gubernur Jawa Tengah Nomor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050.24/0003834</a:t>
            </a:r>
            <a:r>
              <a:rPr lang="id-ID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</a:t>
            </a:r>
            <a:r>
              <a:rPr lang="en-ID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anggal</a:t>
            </a:r>
            <a:r>
              <a:rPr lang="en-ID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24 </a:t>
            </a:r>
            <a:r>
              <a:rPr lang="en-ID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Februari</a:t>
            </a:r>
            <a:r>
              <a:rPr lang="en-ID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2020</a:t>
            </a:r>
            <a:r>
              <a:rPr lang="id-ID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tentang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Pedoman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Penyempurnaan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Rancangan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Awal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Rencana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Kerja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Perangkat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Daerah (RENJA PD)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2021 dan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Penyelenggaraan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Forum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Perangkat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Daerah.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65D9B3-4247-4C1D-BFB0-76DF62A3F714}"/>
              </a:ext>
            </a:extLst>
          </p:cNvPr>
          <p:cNvSpPr txBox="1"/>
          <p:nvPr/>
        </p:nvSpPr>
        <p:spPr>
          <a:xfrm>
            <a:off x="2387600" y="5700713"/>
            <a:ext cx="384175" cy="400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8E61801-ED66-4176-9DF0-EBAC64A43FC3}"/>
              </a:ext>
            </a:extLst>
          </p:cNvPr>
          <p:cNvSpPr txBox="1"/>
          <p:nvPr/>
        </p:nvSpPr>
        <p:spPr>
          <a:xfrm>
            <a:off x="0" y="0"/>
            <a:ext cx="9906000" cy="58477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3200" b="1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TARGET </a:t>
            </a:r>
            <a:r>
              <a:rPr lang="en-ID" sz="3200" b="1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IKU</a:t>
            </a:r>
            <a:r>
              <a:rPr lang="en-ID" sz="3200" b="1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ID" sz="3200" b="1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BKD</a:t>
            </a:r>
            <a:endParaRPr lang="en-ID" sz="3200" b="1" dirty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73D606F-73D8-4C68-9A7F-62CD37B16B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245668"/>
              </p:ext>
            </p:extLst>
          </p:nvPr>
        </p:nvGraphicFramePr>
        <p:xfrm>
          <a:off x="266362" y="954083"/>
          <a:ext cx="9314120" cy="4096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996">
                  <a:extLst>
                    <a:ext uri="{9D8B030D-6E8A-4147-A177-3AD203B41FA5}">
                      <a16:colId xmlns:a16="http://schemas.microsoft.com/office/drawing/2014/main" val="3010649787"/>
                    </a:ext>
                  </a:extLst>
                </a:gridCol>
                <a:gridCol w="2064960">
                  <a:extLst>
                    <a:ext uri="{9D8B030D-6E8A-4147-A177-3AD203B41FA5}">
                      <a16:colId xmlns:a16="http://schemas.microsoft.com/office/drawing/2014/main" val="2752141251"/>
                    </a:ext>
                  </a:extLst>
                </a:gridCol>
                <a:gridCol w="603258">
                  <a:extLst>
                    <a:ext uri="{9D8B030D-6E8A-4147-A177-3AD203B41FA5}">
                      <a16:colId xmlns:a16="http://schemas.microsoft.com/office/drawing/2014/main" val="1475162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096616970"/>
                    </a:ext>
                  </a:extLst>
                </a:gridCol>
                <a:gridCol w="839972">
                  <a:extLst>
                    <a:ext uri="{9D8B030D-6E8A-4147-A177-3AD203B41FA5}">
                      <a16:colId xmlns:a16="http://schemas.microsoft.com/office/drawing/2014/main" val="345532819"/>
                    </a:ext>
                  </a:extLst>
                </a:gridCol>
                <a:gridCol w="644886">
                  <a:extLst>
                    <a:ext uri="{9D8B030D-6E8A-4147-A177-3AD203B41FA5}">
                      <a16:colId xmlns:a16="http://schemas.microsoft.com/office/drawing/2014/main" val="948442240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463442889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3591004035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1849401840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1973651167"/>
                    </a:ext>
                  </a:extLst>
                </a:gridCol>
              </a:tblGrid>
              <a:tr h="898846">
                <a:tc row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No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 err="1"/>
                        <a:t>Indikator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Kinerja</a:t>
                      </a:r>
                      <a:r>
                        <a:rPr lang="en-US" sz="1800" dirty="0"/>
                        <a:t> Utama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Sat</a:t>
                      </a:r>
                      <a:endParaRPr lang="en-ID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Kondisi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Awal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Kinerja</a:t>
                      </a:r>
                      <a:endParaRPr lang="en-ID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Target </a:t>
                      </a:r>
                      <a:r>
                        <a:rPr lang="en-US" sz="1800" dirty="0" err="1"/>
                        <a:t>Capaian</a:t>
                      </a:r>
                      <a:endParaRPr lang="en-ID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017573"/>
                  </a:ext>
                </a:extLst>
              </a:tr>
              <a:tr h="395588">
                <a:tc vMerge="1">
                  <a:txBody>
                    <a:bodyPr/>
                    <a:lstStyle/>
                    <a:p>
                      <a:pPr algn="ctr"/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A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2017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2018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2019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2020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2021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2022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2023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713316284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  <a:endParaRPr lang="en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Persentase distribusi penempatan PNS dalam Jabatan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%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na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162456925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Persentase Pengembangan layanan kepegawaian yang cepat dan terintegrasi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%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na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800" dirty="0">
                          <a:effectLst/>
                        </a:rPr>
                        <a:t>100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9849632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56870991-E7A9-46D9-89D8-774C206383F9}"/>
              </a:ext>
            </a:extLst>
          </p:cNvPr>
          <p:cNvSpPr/>
          <p:nvPr/>
        </p:nvSpPr>
        <p:spPr>
          <a:xfrm>
            <a:off x="6993467" y="1879600"/>
            <a:ext cx="558800" cy="29464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7066F4-9E9F-4980-8EAD-2B7481603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3254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56400D0-19FF-49B1-BE73-D1C339FC52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842014"/>
              </p:ext>
            </p:extLst>
          </p:nvPr>
        </p:nvGraphicFramePr>
        <p:xfrm>
          <a:off x="274674" y="682459"/>
          <a:ext cx="9314120" cy="5638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996">
                  <a:extLst>
                    <a:ext uri="{9D8B030D-6E8A-4147-A177-3AD203B41FA5}">
                      <a16:colId xmlns:a16="http://schemas.microsoft.com/office/drawing/2014/main" val="3000859723"/>
                    </a:ext>
                  </a:extLst>
                </a:gridCol>
                <a:gridCol w="2064960">
                  <a:extLst>
                    <a:ext uri="{9D8B030D-6E8A-4147-A177-3AD203B41FA5}">
                      <a16:colId xmlns:a16="http://schemas.microsoft.com/office/drawing/2014/main" val="3274242114"/>
                    </a:ext>
                  </a:extLst>
                </a:gridCol>
                <a:gridCol w="603258">
                  <a:extLst>
                    <a:ext uri="{9D8B030D-6E8A-4147-A177-3AD203B41FA5}">
                      <a16:colId xmlns:a16="http://schemas.microsoft.com/office/drawing/2014/main" val="210868807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096000313"/>
                    </a:ext>
                  </a:extLst>
                </a:gridCol>
                <a:gridCol w="839972">
                  <a:extLst>
                    <a:ext uri="{9D8B030D-6E8A-4147-A177-3AD203B41FA5}">
                      <a16:colId xmlns:a16="http://schemas.microsoft.com/office/drawing/2014/main" val="2575354684"/>
                    </a:ext>
                  </a:extLst>
                </a:gridCol>
                <a:gridCol w="644886">
                  <a:extLst>
                    <a:ext uri="{9D8B030D-6E8A-4147-A177-3AD203B41FA5}">
                      <a16:colId xmlns:a16="http://schemas.microsoft.com/office/drawing/2014/main" val="2214883861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2109920723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2181400388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599253674"/>
                    </a:ext>
                  </a:extLst>
                </a:gridCol>
                <a:gridCol w="931412">
                  <a:extLst>
                    <a:ext uri="{9D8B030D-6E8A-4147-A177-3AD203B41FA5}">
                      <a16:colId xmlns:a16="http://schemas.microsoft.com/office/drawing/2014/main" val="2569751944"/>
                    </a:ext>
                  </a:extLst>
                </a:gridCol>
              </a:tblGrid>
              <a:tr h="563524">
                <a:tc row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No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 err="1"/>
                        <a:t>Indikator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Kinerja</a:t>
                      </a:r>
                      <a:r>
                        <a:rPr lang="en-US" sz="1800" dirty="0"/>
                        <a:t> Utama</a:t>
                      </a:r>
                      <a:endParaRPr lang="en-ID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Sat</a:t>
                      </a:r>
                      <a:endParaRPr lang="en-ID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Kondisi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Awal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Kinerja</a:t>
                      </a:r>
                      <a:endParaRPr lang="en-ID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Target </a:t>
                      </a:r>
                      <a:r>
                        <a:rPr lang="en-US" sz="1800" dirty="0" err="1"/>
                        <a:t>Capaian</a:t>
                      </a:r>
                      <a:endParaRPr lang="en-ID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48263"/>
                  </a:ext>
                </a:extLst>
              </a:tr>
              <a:tr h="395588">
                <a:tc vMerge="1">
                  <a:txBody>
                    <a:bodyPr/>
                    <a:lstStyle/>
                    <a:p>
                      <a:pPr algn="ctr"/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A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2017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2018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2019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2021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2022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2023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437395694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  <a:p>
                      <a:pPr algn="ctr"/>
                      <a:r>
                        <a:rPr lang="en-US" sz="1400" dirty="0"/>
                        <a:t>1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Pejabat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Pimpinan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Tinggi, Administrator dan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Pengawas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yg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terevaluasi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kinerjanya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%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995856866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0" dirty="0">
                          <a:solidFill>
                            <a:schemeClr val="tx1"/>
                          </a:solidFill>
                          <a:effectLst/>
                        </a:rPr>
                        <a:t>Persentase 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PNS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yg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meningkat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kualifikasinya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melalui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tugas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belajar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dan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ijin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AU" sz="1400" b="0" dirty="0" err="1">
                          <a:solidFill>
                            <a:schemeClr val="tx1"/>
                          </a:solidFill>
                          <a:effectLst/>
                        </a:rPr>
                        <a:t>belajar</a:t>
                      </a:r>
                      <a:r>
                        <a:rPr lang="en-A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%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2063290181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Layanan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Adm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Kepegawaian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dirty="0">
                          <a:effectLst/>
                        </a:rPr>
                        <a:t>100</a:t>
                      </a:r>
                      <a:endParaRPr lang="en-A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244003101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Penanganan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Kasus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Kepegawaian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683116062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SIMPEG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yg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dikembangkan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dan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terintegrasi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1646637777"/>
                  </a:ext>
                </a:extLst>
              </a:tr>
              <a:tr h="3955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Persentase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PNS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yg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terpetakan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D" sz="1400" b="0" dirty="0" err="1">
                          <a:solidFill>
                            <a:schemeClr val="tx1"/>
                          </a:solidFill>
                        </a:rPr>
                        <a:t>Kompetensinya</a:t>
                      </a:r>
                      <a:r>
                        <a:rPr lang="en-ID" sz="1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74295" marR="742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4295" marR="74295" marT="0" marB="0" anchor="ctr"/>
                </a:tc>
                <a:extLst>
                  <a:ext uri="{0D108BD9-81ED-4DB2-BD59-A6C34878D82A}">
                    <a16:rowId xmlns:a16="http://schemas.microsoft.com/office/drawing/2014/main" val="351964976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A3A72C2-15D4-4B51-9F20-64E195D01875}"/>
              </a:ext>
            </a:extLst>
          </p:cNvPr>
          <p:cNvSpPr/>
          <p:nvPr/>
        </p:nvSpPr>
        <p:spPr>
          <a:xfrm>
            <a:off x="6942666" y="1388531"/>
            <a:ext cx="626534" cy="504613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E855E-4209-44A1-8674-4F1B27B79029}"/>
              </a:ext>
            </a:extLst>
          </p:cNvPr>
          <p:cNvSpPr txBox="1"/>
          <p:nvPr/>
        </p:nvSpPr>
        <p:spPr>
          <a:xfrm>
            <a:off x="0" y="0"/>
            <a:ext cx="9906000" cy="58477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3200" b="1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TARGET PROGRAM </a:t>
            </a:r>
            <a:r>
              <a:rPr lang="en-ID" sz="3200" b="1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BKD</a:t>
            </a:r>
            <a:endParaRPr lang="en-ID" sz="3200" b="1" dirty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2B5C89-2BDF-454D-BEE2-188B0EDA1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20449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3"/>
          <p:cNvSpPr txBox="1">
            <a:spLocks noChangeArrowheads="1"/>
          </p:cNvSpPr>
          <p:nvPr/>
        </p:nvSpPr>
        <p:spPr bwMode="auto">
          <a:xfrm>
            <a:off x="0" y="18346"/>
            <a:ext cx="9906000" cy="52322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altLang="en-US" sz="2800" b="1" dirty="0">
                <a:solidFill>
                  <a:schemeClr val="bg1"/>
                </a:solidFill>
                <a:latin typeface="Bahnschrift SemiBold SemiConden" panose="020B0502040204020203" pitchFamily="34" charset="0"/>
                <a:cs typeface="Tahoma" pitchFamily="34" charset="0"/>
              </a:rPr>
              <a:t>Hal-hal yang perlu perhatian</a:t>
            </a:r>
            <a:r>
              <a:rPr lang="en-AU" altLang="en-US" sz="2800" b="1" dirty="0">
                <a:solidFill>
                  <a:schemeClr val="bg1"/>
                </a:solidFill>
                <a:latin typeface="Bahnschrift SemiBold SemiConden" panose="020B0502040204020203" pitchFamily="34" charset="0"/>
                <a:cs typeface="Tahoma" pitchFamily="34" charset="0"/>
              </a:rPr>
              <a:t> </a:t>
            </a:r>
            <a:r>
              <a:rPr lang="en-AU" altLang="en-US" sz="2800" b="1" dirty="0" err="1">
                <a:solidFill>
                  <a:schemeClr val="bg1"/>
                </a:solidFill>
                <a:latin typeface="Bahnschrift SemiBold SemiConden" panose="020B0502040204020203" pitchFamily="34" charset="0"/>
                <a:cs typeface="Tahoma" pitchFamily="34" charset="0"/>
              </a:rPr>
              <a:t>Urusan</a:t>
            </a:r>
            <a:r>
              <a:rPr lang="en-AU" altLang="en-US" sz="2800" b="1" dirty="0">
                <a:solidFill>
                  <a:schemeClr val="bg1"/>
                </a:solidFill>
                <a:latin typeface="Bahnschrift SemiBold SemiConden" panose="020B0502040204020203" pitchFamily="34" charset="0"/>
                <a:cs typeface="Tahoma" pitchFamily="34" charset="0"/>
              </a:rPr>
              <a:t> </a:t>
            </a:r>
            <a:r>
              <a:rPr lang="en-AU" altLang="en-US" sz="2800" b="1" dirty="0" err="1">
                <a:solidFill>
                  <a:schemeClr val="bg1"/>
                </a:solidFill>
                <a:latin typeface="Bahnschrift SemiBold SemiConden" panose="020B0502040204020203" pitchFamily="34" charset="0"/>
                <a:cs typeface="Tahoma" pitchFamily="34" charset="0"/>
              </a:rPr>
              <a:t>Kepegawaian</a:t>
            </a:r>
            <a:endParaRPr lang="id-ID" altLang="en-US" sz="2800" b="1" dirty="0">
              <a:solidFill>
                <a:schemeClr val="bg1"/>
              </a:solidFill>
              <a:latin typeface="Bahnschrift SemiBold SemiConden" panose="020B0502040204020203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631" y="3935288"/>
            <a:ext cx="9393382" cy="1015663"/>
          </a:xfrm>
          <a:prstGeom prst="rect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3757" indent="-283757" algn="just">
              <a:defRPr/>
            </a:pP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3</a:t>
            </a:r>
            <a:r>
              <a:rPr lang="id-ID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.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Perluasan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Jabatan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Fungsional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dengan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keahlian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dan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kompetensi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yang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lebih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spesifik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,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serta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Inpassing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Khusus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untuk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jabatan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fungsional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yg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menangani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Perizinan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,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Investasi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dan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Pelayanan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Publik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sbg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TL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dari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SE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Mendagri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Nomor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130/14106/SJ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tgl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18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Desember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2019;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3923" y="5126484"/>
            <a:ext cx="9393382" cy="707886"/>
          </a:xfrm>
          <a:prstGeom prst="rect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3757" indent="-283757" algn="just">
              <a:defRPr/>
            </a:pP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4</a:t>
            </a:r>
            <a:r>
              <a:rPr lang="id-ID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.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Sistem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Pengadaan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ASN yang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mampu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menjawab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kebutuhan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Perangkat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Daerah (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Formasi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Penerimaan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CPNS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saat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ini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belum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sesuai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baik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dari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jumlah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maupun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kompetensi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).</a:t>
            </a:r>
            <a:endParaRPr lang="id-ID" sz="2000" dirty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2C5C3B0-25A9-4E1F-9E2E-27741CA09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42</a:t>
            </a:fld>
            <a:endParaRPr lang="en-A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B36D85-794E-472B-AD57-542B1EE79506}"/>
              </a:ext>
            </a:extLst>
          </p:cNvPr>
          <p:cNvSpPr txBox="1"/>
          <p:nvPr/>
        </p:nvSpPr>
        <p:spPr>
          <a:xfrm>
            <a:off x="223923" y="680621"/>
            <a:ext cx="9393382" cy="193899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5113" indent="-265113" algn="just">
              <a:buAutoNum type="arabicPeriod"/>
              <a:defRPr/>
            </a:pP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Capaian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Indeks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Reformasi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Birokrasi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Tahun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2018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turun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1,78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poin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dibandingkan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Tahun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2017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yaitu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76,53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menjadi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74,75, salah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satunya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penurunan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pada Area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Penataan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Sistem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Manajemen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ASN </a:t>
            </a:r>
            <a:r>
              <a:rPr lang="en-US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yaitu</a:t>
            </a: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: </a:t>
            </a:r>
          </a:p>
          <a:p>
            <a:pPr marL="608013" indent="-342900" algn="just">
              <a:buFontTx/>
              <a:buChar char="-"/>
              <a:defRPr/>
            </a:pP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Belum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dilakukan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i="1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assessment 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kepada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pegawai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secara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menyeluruh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;</a:t>
            </a:r>
          </a:p>
          <a:p>
            <a:pPr marL="608013" indent="-342900" algn="just">
              <a:buFontTx/>
              <a:buChar char="-"/>
              <a:defRPr/>
            </a:pP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Ukuran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kinerja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individu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belum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sepenuhnya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mengacu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pada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kinerja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organisasi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dan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belum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menjadi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dasar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pemberian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Tunjangan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Kinerja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Daerah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E395F0-818C-4C18-9518-5035CDB80DCF}"/>
              </a:ext>
            </a:extLst>
          </p:cNvPr>
          <p:cNvSpPr txBox="1"/>
          <p:nvPr/>
        </p:nvSpPr>
        <p:spPr>
          <a:xfrm>
            <a:off x="248727" y="2768148"/>
            <a:ext cx="9393382" cy="10156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3757" indent="-283757" algn="just">
              <a:defRPr/>
            </a:pPr>
            <a:r>
              <a:rPr lang="en-US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2</a:t>
            </a:r>
            <a:r>
              <a:rPr lang="id-ID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.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Pemetaan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Manajemen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ASN yang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komprehensif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berdasarkan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analisis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jabatan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dan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analisis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beban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kerja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untuk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jangka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waktu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5 (lima)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Tahun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dalam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rangka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mendukung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pencapaian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Prioritas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Pembangunan Daerah (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sesuai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kebutuhan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Bahnschrift SemiBold SemiConden" panose="020B0502040204020203" pitchFamily="34" charset="0"/>
              </a:rPr>
              <a:t>pembangunan</a:t>
            </a:r>
            <a:r>
              <a:rPr lang="en-AU" sz="20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);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62F114-B1BF-48C9-9939-9617FAE2CF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30" t="14693" r="22767" b="3736"/>
          <a:stretch/>
        </p:blipFill>
        <p:spPr>
          <a:xfrm>
            <a:off x="660070" y="317665"/>
            <a:ext cx="8585859" cy="622267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0DD12D-F007-4AE1-A52A-1FD486B04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73046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193746"/>
            <a:ext cx="9906000" cy="5021317"/>
          </a:xfrm>
          <a:prstGeom prst="rect">
            <a:avLst/>
          </a:prstGeom>
        </p:spPr>
      </p:pic>
      <p:sp>
        <p:nvSpPr>
          <p:cNvPr id="30722" name="Title 1"/>
          <p:cNvSpPr txBox="1">
            <a:spLocks/>
          </p:cNvSpPr>
          <p:nvPr/>
        </p:nvSpPr>
        <p:spPr bwMode="auto">
          <a:xfrm>
            <a:off x="0" y="642938"/>
            <a:ext cx="7642325" cy="519807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  <a:defRPr/>
            </a:pPr>
            <a:r>
              <a:rPr lang="id-ID" sz="3250" b="1" dirty="0">
                <a:solidFill>
                  <a:prstClr val="white"/>
                </a:solidFill>
              </a:rPr>
              <a:t>PENUTUP</a:t>
            </a:r>
          </a:p>
        </p:txBody>
      </p:sp>
      <p:sp>
        <p:nvSpPr>
          <p:cNvPr id="5" name="Rectangle 4"/>
          <p:cNvSpPr/>
          <p:nvPr/>
        </p:nvSpPr>
        <p:spPr>
          <a:xfrm>
            <a:off x="8391724" y="642938"/>
            <a:ext cx="1514277" cy="51980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95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73889" y="642938"/>
            <a:ext cx="522386" cy="51980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95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05" name="TextBox 7"/>
          <p:cNvSpPr txBox="1">
            <a:spLocks noChangeArrowheads="1"/>
          </p:cNvSpPr>
          <p:nvPr/>
        </p:nvSpPr>
        <p:spPr bwMode="auto">
          <a:xfrm>
            <a:off x="3308450" y="2996903"/>
            <a:ext cx="65975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en-US" sz="2600" dirty="0" err="1">
                <a:solidFill>
                  <a:srgbClr val="FF0000"/>
                </a:solidFill>
                <a:latin typeface="Bahnschrift SemiBold Condensed" pitchFamily="34" charset="0"/>
              </a:rPr>
              <a:t>Fokus</a:t>
            </a:r>
            <a:r>
              <a:rPr lang="en-AU" altLang="en-US" sz="2600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AU" altLang="en-US" sz="2600" dirty="0" err="1">
                <a:solidFill>
                  <a:srgbClr val="FF0000"/>
                </a:solidFill>
                <a:latin typeface="Bahnschrift SemiBold Condensed" pitchFamily="34" charset="0"/>
              </a:rPr>
              <a:t>dukung</a:t>
            </a:r>
            <a:r>
              <a:rPr lang="en-AU" altLang="en-US" sz="2600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AU" altLang="en-US" sz="2600" b="1" dirty="0" err="1">
                <a:latin typeface="Bahnschrift SemiBold Condensed" pitchFamily="34" charset="0"/>
              </a:rPr>
              <a:t>pencapaian</a:t>
            </a:r>
            <a:r>
              <a:rPr lang="en-AU" altLang="en-US" sz="2600" b="1" dirty="0">
                <a:latin typeface="Bahnschrift SemiBold Condensed" pitchFamily="34" charset="0"/>
              </a:rPr>
              <a:t> target </a:t>
            </a:r>
            <a:r>
              <a:rPr lang="en-AU" altLang="en-US" sz="2600" b="1" dirty="0" err="1">
                <a:latin typeface="Bahnschrift SemiBold Condensed" pitchFamily="34" charset="0"/>
              </a:rPr>
              <a:t>sasaran</a:t>
            </a:r>
            <a:r>
              <a:rPr lang="en-AU" altLang="en-US" sz="2600" b="1" dirty="0">
                <a:latin typeface="Bahnschrift SemiBold Condensed" pitchFamily="34" charset="0"/>
              </a:rPr>
              <a:t> </a:t>
            </a:r>
            <a:r>
              <a:rPr lang="en-AU" altLang="en-US" sz="2600" b="1" dirty="0" err="1">
                <a:latin typeface="Bahnschrift SemiBold Condensed" pitchFamily="34" charset="0"/>
              </a:rPr>
              <a:t>pembangunan</a:t>
            </a:r>
            <a:r>
              <a:rPr lang="id-ID" altLang="en-US" sz="2600" b="1" dirty="0">
                <a:latin typeface="Bahnschrift SemiBold Condensed" pitchFamily="34" charset="0"/>
              </a:rPr>
              <a:t> Nasional dan </a:t>
            </a:r>
            <a:r>
              <a:rPr lang="en-AU" altLang="en-US" sz="2600" b="1" dirty="0" err="1">
                <a:latin typeface="Bahnschrift SemiBold Condensed" pitchFamily="34" charset="0"/>
              </a:rPr>
              <a:t>Jate</a:t>
            </a:r>
            <a:r>
              <a:rPr lang="id-ID" altLang="en-US" sz="2600" b="1" dirty="0">
                <a:latin typeface="Bahnschrift SemiBold Condensed" pitchFamily="34" charset="0"/>
              </a:rPr>
              <a:t>n</a:t>
            </a:r>
            <a:r>
              <a:rPr lang="en-AU" altLang="en-US" sz="2600" b="1" dirty="0">
                <a:latin typeface="Bahnschrift SemiBold Condensed" pitchFamily="34" charset="0"/>
              </a:rPr>
              <a:t>g </a:t>
            </a:r>
            <a:r>
              <a:rPr lang="en-AU" altLang="en-US" sz="2600" b="1" dirty="0" err="1">
                <a:latin typeface="Bahnschrift SemiBold Condensed" pitchFamily="34" charset="0"/>
              </a:rPr>
              <a:t>Tahun</a:t>
            </a:r>
            <a:r>
              <a:rPr lang="en-AU" altLang="en-US" sz="2600" b="1" dirty="0">
                <a:latin typeface="Bahnschrift SemiBold Condensed" pitchFamily="34" charset="0"/>
              </a:rPr>
              <a:t> 202</a:t>
            </a:r>
            <a:r>
              <a:rPr lang="id-ID" altLang="en-US" sz="2600" b="1" dirty="0">
                <a:latin typeface="Bahnschrift SemiBold Condensed" pitchFamily="34" charset="0"/>
              </a:rPr>
              <a:t>1</a:t>
            </a:r>
            <a:r>
              <a:rPr lang="en-AU" altLang="en-US" sz="2600" b="1" dirty="0">
                <a:latin typeface="Bahnschrift SemiBold Condensed" pitchFamily="34" charset="0"/>
              </a:rPr>
              <a:t>.</a:t>
            </a:r>
            <a:endParaRPr lang="en-AU" altLang="en-US" sz="3250" b="1" dirty="0">
              <a:latin typeface="Bahnschrift SemiBold Condensed" pitchFamily="34" charset="0"/>
            </a:endParaRPr>
          </a:p>
        </p:txBody>
      </p:sp>
      <p:sp>
        <p:nvSpPr>
          <p:cNvPr id="153606" name="TextBox 8"/>
          <p:cNvSpPr txBox="1">
            <a:spLocks noChangeArrowheads="1"/>
          </p:cNvSpPr>
          <p:nvPr/>
        </p:nvSpPr>
        <p:spPr bwMode="auto">
          <a:xfrm>
            <a:off x="3724295" y="4229993"/>
            <a:ext cx="618996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600" dirty="0" err="1">
                <a:solidFill>
                  <a:srgbClr val="FF0000"/>
                </a:solidFill>
                <a:latin typeface="Bahnschrift SemiBold Condensed" pitchFamily="34" charset="0"/>
              </a:rPr>
              <a:t>Implementasi</a:t>
            </a:r>
            <a:r>
              <a:rPr lang="en-US" altLang="en-US" sz="2600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600" b="1" dirty="0">
                <a:latin typeface="Bahnschrift SemiBold Condensed" pitchFamily="34" charset="0"/>
              </a:rPr>
              <a:t>Program </a:t>
            </a:r>
            <a:r>
              <a:rPr lang="en-US" altLang="en-US" sz="2600" b="1" dirty="0" err="1">
                <a:latin typeface="Bahnschrift SemiBold Condensed" pitchFamily="34" charset="0"/>
              </a:rPr>
              <a:t>Unggulan</a:t>
            </a:r>
            <a:r>
              <a:rPr lang="en-US" altLang="en-US" sz="2600" b="1" dirty="0">
                <a:latin typeface="Bahnschrift SemiBold Condensed" pitchFamily="34" charset="0"/>
              </a:rPr>
              <a:t> </a:t>
            </a:r>
            <a:r>
              <a:rPr lang="en-US" altLang="en-US" sz="2600" dirty="0" err="1">
                <a:solidFill>
                  <a:srgbClr val="FF0000"/>
                </a:solidFill>
                <a:latin typeface="Bahnschrift SemiBold Condensed" pitchFamily="34" charset="0"/>
              </a:rPr>
              <a:t>dan</a:t>
            </a:r>
            <a:r>
              <a:rPr lang="en-US" altLang="en-US" sz="2600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600" b="1" dirty="0">
                <a:latin typeface="Bahnschrift SemiBold Condensed" pitchFamily="34" charset="0"/>
              </a:rPr>
              <a:t>program-program </a:t>
            </a:r>
            <a:r>
              <a:rPr lang="en-US" altLang="en-US" sz="2600" b="1" dirty="0" err="1">
                <a:latin typeface="Bahnschrift SemiBold Condensed" pitchFamily="34" charset="0"/>
              </a:rPr>
              <a:t>strategis</a:t>
            </a:r>
            <a:r>
              <a:rPr lang="en-US" altLang="en-US" sz="2600" b="1" dirty="0">
                <a:latin typeface="Bahnschrift SemiBold Condensed" pitchFamily="34" charset="0"/>
              </a:rPr>
              <a:t> </a:t>
            </a:r>
            <a:r>
              <a:rPr lang="en-US" altLang="en-US" sz="2600" b="1" dirty="0" err="1">
                <a:latin typeface="Bahnschrift SemiBold Condensed" pitchFamily="34" charset="0"/>
              </a:rPr>
              <a:t>dalam</a:t>
            </a:r>
            <a:r>
              <a:rPr lang="en-US" altLang="en-US" sz="2600" b="1" dirty="0">
                <a:latin typeface="Bahnschrift SemiBold Condensed" pitchFamily="34" charset="0"/>
              </a:rPr>
              <a:t> RPJMD 2018-2023.  </a:t>
            </a:r>
            <a:endParaRPr lang="en-AU" altLang="en-US" sz="2600" b="1" dirty="0">
              <a:latin typeface="Bahnschrift SemiBold Condensed" pitchFamily="34" charset="0"/>
            </a:endParaRP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3058220" y="1520031"/>
            <a:ext cx="927397" cy="804863"/>
            <a:chOff x="1587004" y="3162924"/>
            <a:chExt cx="1007126" cy="1007126"/>
          </a:xfrm>
        </p:grpSpPr>
        <p:sp>
          <p:nvSpPr>
            <p:cNvPr id="56" name="Rectangle 55"/>
            <p:cNvSpPr/>
            <p:nvPr/>
          </p:nvSpPr>
          <p:spPr>
            <a:xfrm>
              <a:off x="1587004" y="3162924"/>
              <a:ext cx="1007126" cy="1007126"/>
            </a:xfrm>
            <a:prstGeom prst="rect">
              <a:avLst/>
            </a:prstGeom>
            <a:solidFill>
              <a:srgbClr val="22A198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742987">
                <a:defRPr/>
              </a:pPr>
              <a:endParaRPr lang="th-TH" sz="3250" b="1" kern="0">
                <a:solidFill>
                  <a:prstClr val="white"/>
                </a:solidFill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1686456" y="3261378"/>
              <a:ext cx="808223" cy="810220"/>
            </a:xfrm>
            <a:prstGeom prst="rect">
              <a:avLst/>
            </a:prstGeom>
            <a:solidFill>
              <a:srgbClr val="22A198"/>
            </a:solidFill>
            <a:ln w="2857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66726" tIns="33362" rIns="66726" bIns="33362" anchor="ctr"/>
            <a:lstStyle/>
            <a:p>
              <a:pPr algn="ctr" defTabSz="661724">
                <a:lnSpc>
                  <a:spcPct val="90000"/>
                </a:lnSpc>
                <a:defRPr/>
              </a:pPr>
              <a:r>
                <a:rPr lang="en-GB" sz="3250" b="1" kern="0" dirty="0">
                  <a:solidFill>
                    <a:prstClr val="white"/>
                  </a:solidFill>
                </a:rPr>
                <a:t>01</a:t>
              </a:r>
              <a:endParaRPr lang="en-US" sz="3250" b="1" kern="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53608" name="Straight Connector 36"/>
          <p:cNvCxnSpPr>
            <a:cxnSpLocks noChangeShapeType="1"/>
          </p:cNvCxnSpPr>
          <p:nvPr/>
        </p:nvCxnSpPr>
        <p:spPr bwMode="auto">
          <a:xfrm>
            <a:off x="4077197" y="1892797"/>
            <a:ext cx="637183" cy="12898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ot"/>
            <a:miter lim="800000"/>
            <a:headEnd type="oval" w="sm" len="sm"/>
            <a:tailEnd type="oval" w="sm" len="sm"/>
          </a:ln>
        </p:spPr>
      </p:cxnSp>
      <p:cxnSp>
        <p:nvCxnSpPr>
          <p:cNvPr id="153609" name="Straight Connector 37"/>
          <p:cNvCxnSpPr>
            <a:cxnSpLocks noChangeShapeType="1"/>
          </p:cNvCxnSpPr>
          <p:nvPr/>
        </p:nvCxnSpPr>
        <p:spPr bwMode="auto">
          <a:xfrm>
            <a:off x="4796929" y="1602582"/>
            <a:ext cx="0" cy="643632"/>
          </a:xfrm>
          <a:prstGeom prst="line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</p:cxn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1043484" y="3038178"/>
            <a:ext cx="1057672" cy="804863"/>
            <a:chOff x="1587004" y="3162924"/>
            <a:chExt cx="1007126" cy="1007126"/>
          </a:xfrm>
        </p:grpSpPr>
        <p:sp>
          <p:nvSpPr>
            <p:cNvPr id="52" name="Rectangle 51"/>
            <p:cNvSpPr/>
            <p:nvPr/>
          </p:nvSpPr>
          <p:spPr>
            <a:xfrm>
              <a:off x="1587004" y="3162924"/>
              <a:ext cx="1007126" cy="1007126"/>
            </a:xfrm>
            <a:prstGeom prst="rect">
              <a:avLst/>
            </a:prstGeom>
            <a:solidFill>
              <a:srgbClr val="22A198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742987">
                <a:defRPr/>
              </a:pPr>
              <a:endParaRPr lang="th-TH" sz="3250" b="1" kern="0">
                <a:solidFill>
                  <a:prstClr val="white"/>
                </a:solidFill>
              </a:endParaRPr>
            </a:p>
          </p:txBody>
        </p:sp>
        <p:sp>
          <p:nvSpPr>
            <p:cNvPr id="53" name="Rectangle 17"/>
            <p:cNvSpPr>
              <a:spLocks noChangeArrowheads="1"/>
            </p:cNvSpPr>
            <p:nvPr/>
          </p:nvSpPr>
          <p:spPr bwMode="auto">
            <a:xfrm>
              <a:off x="1686488" y="3261377"/>
              <a:ext cx="808157" cy="810220"/>
            </a:xfrm>
            <a:prstGeom prst="rect">
              <a:avLst/>
            </a:prstGeom>
            <a:solidFill>
              <a:srgbClr val="22A198"/>
            </a:solidFill>
            <a:ln w="2857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66726" tIns="33362" rIns="66726" bIns="33362" anchor="ctr"/>
            <a:lstStyle/>
            <a:p>
              <a:pPr algn="ctr" defTabSz="661724">
                <a:lnSpc>
                  <a:spcPct val="90000"/>
                </a:lnSpc>
                <a:defRPr/>
              </a:pPr>
              <a:r>
                <a:rPr lang="en-GB" sz="3250" b="1" kern="0" dirty="0">
                  <a:solidFill>
                    <a:prstClr val="white"/>
                  </a:solidFill>
                </a:rPr>
                <a:t>02</a:t>
              </a:r>
              <a:endParaRPr lang="en-US" sz="3250" b="1" kern="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53611" name="Straight Connector 39"/>
          <p:cNvCxnSpPr>
            <a:cxnSpLocks noChangeShapeType="1"/>
          </p:cNvCxnSpPr>
          <p:nvPr/>
        </p:nvCxnSpPr>
        <p:spPr bwMode="auto">
          <a:xfrm>
            <a:off x="2245618" y="3459956"/>
            <a:ext cx="855166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ot"/>
            <a:miter lim="800000"/>
            <a:headEnd type="oval" w="sm" len="sm"/>
            <a:tailEnd type="oval" w="sm" len="sm"/>
          </a:ln>
        </p:spPr>
      </p:cxnSp>
      <p:cxnSp>
        <p:nvCxnSpPr>
          <p:cNvPr id="153612" name="Straight Connector 40"/>
          <p:cNvCxnSpPr>
            <a:cxnSpLocks/>
          </p:cNvCxnSpPr>
          <p:nvPr/>
        </p:nvCxnSpPr>
        <p:spPr bwMode="auto">
          <a:xfrm>
            <a:off x="3205262" y="2937570"/>
            <a:ext cx="0" cy="975122"/>
          </a:xfrm>
          <a:prstGeom prst="line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</p:cxn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1043484" y="4302224"/>
            <a:ext cx="1057672" cy="804863"/>
            <a:chOff x="1587004" y="3162924"/>
            <a:chExt cx="1007126" cy="1007126"/>
          </a:xfrm>
        </p:grpSpPr>
        <p:sp>
          <p:nvSpPr>
            <p:cNvPr id="50" name="Rectangle 49"/>
            <p:cNvSpPr/>
            <p:nvPr/>
          </p:nvSpPr>
          <p:spPr>
            <a:xfrm>
              <a:off x="1587004" y="3162924"/>
              <a:ext cx="1007126" cy="1007126"/>
            </a:xfrm>
            <a:prstGeom prst="rect">
              <a:avLst/>
            </a:prstGeom>
            <a:solidFill>
              <a:srgbClr val="22A198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742987">
                <a:defRPr/>
              </a:pPr>
              <a:endParaRPr lang="th-TH" sz="3250" b="1" kern="0">
                <a:solidFill>
                  <a:prstClr val="white"/>
                </a:solidFill>
              </a:endParaRPr>
            </a:p>
          </p:txBody>
        </p:sp>
        <p:sp>
          <p:nvSpPr>
            <p:cNvPr id="51" name="Rectangle 17"/>
            <p:cNvSpPr>
              <a:spLocks noChangeArrowheads="1"/>
            </p:cNvSpPr>
            <p:nvPr/>
          </p:nvSpPr>
          <p:spPr bwMode="auto">
            <a:xfrm>
              <a:off x="1686488" y="3261377"/>
              <a:ext cx="808157" cy="810220"/>
            </a:xfrm>
            <a:prstGeom prst="rect">
              <a:avLst/>
            </a:prstGeom>
            <a:solidFill>
              <a:srgbClr val="22A198"/>
            </a:solidFill>
            <a:ln w="2857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66726" tIns="33362" rIns="66726" bIns="33362" anchor="ctr"/>
            <a:lstStyle/>
            <a:p>
              <a:pPr algn="ctr" defTabSz="661724">
                <a:lnSpc>
                  <a:spcPct val="90000"/>
                </a:lnSpc>
                <a:defRPr/>
              </a:pPr>
              <a:r>
                <a:rPr lang="en-GB" sz="3250" b="1" kern="0" dirty="0">
                  <a:solidFill>
                    <a:prstClr val="white"/>
                  </a:solidFill>
                </a:rPr>
                <a:t>03</a:t>
              </a:r>
              <a:endParaRPr lang="en-US" sz="3250" b="1" kern="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53614" name="Straight Connector 42"/>
          <p:cNvCxnSpPr>
            <a:cxnSpLocks noChangeShapeType="1"/>
          </p:cNvCxnSpPr>
          <p:nvPr/>
        </p:nvCxnSpPr>
        <p:spPr bwMode="auto">
          <a:xfrm>
            <a:off x="2101156" y="4704656"/>
            <a:ext cx="1426567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sysDot"/>
            <a:miter lim="800000"/>
            <a:headEnd type="oval" w="sm" len="sm"/>
            <a:tailEnd type="oval" w="sm" len="sm"/>
          </a:ln>
        </p:spPr>
      </p:cxnSp>
      <p:cxnSp>
        <p:nvCxnSpPr>
          <p:cNvPr id="153615" name="Straight Connector 43"/>
          <p:cNvCxnSpPr>
            <a:cxnSpLocks/>
          </p:cNvCxnSpPr>
          <p:nvPr/>
        </p:nvCxnSpPr>
        <p:spPr bwMode="auto">
          <a:xfrm>
            <a:off x="3630911" y="4004271"/>
            <a:ext cx="0" cy="1426567"/>
          </a:xfrm>
          <a:prstGeom prst="line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</p:cxnSp>
      <p:pic>
        <p:nvPicPr>
          <p:cNvPr id="153616" name="Picture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646" y="5140623"/>
            <a:ext cx="4517033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7" name="Picture 3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7641" y="5140623"/>
            <a:ext cx="4515743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8" name="Picture 3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1082775"/>
            <a:ext cx="3340695" cy="188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9" name="TextBox 8"/>
          <p:cNvSpPr txBox="1">
            <a:spLocks noChangeArrowheads="1"/>
          </p:cNvSpPr>
          <p:nvPr/>
        </p:nvSpPr>
        <p:spPr bwMode="auto">
          <a:xfrm>
            <a:off x="4900117" y="1327845"/>
            <a:ext cx="5005883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P</a:t>
            </a:r>
            <a:r>
              <a:rPr lang="id-ID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rogram/kegiatan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dan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pengalokasian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pagu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indikatif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masing-masing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kegiatan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disusun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b="1" dirty="0" err="1">
                <a:latin typeface="Bahnschrift SemiBold Condensed" pitchFamily="34" charset="0"/>
              </a:rPr>
              <a:t>berbasis</a:t>
            </a:r>
            <a:r>
              <a:rPr lang="en-US" altLang="en-US" sz="2275" b="1" dirty="0">
                <a:latin typeface="Bahnschrift SemiBold Condensed" pitchFamily="34" charset="0"/>
              </a:rPr>
              <a:t> </a:t>
            </a:r>
            <a:r>
              <a:rPr lang="en-US" altLang="en-US" sz="2275" b="1" dirty="0" err="1">
                <a:latin typeface="Bahnschrift SemiBold Condensed" pitchFamily="34" charset="0"/>
              </a:rPr>
              <a:t>kinerja</a:t>
            </a:r>
            <a:r>
              <a:rPr lang="en-US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en-US" altLang="en-US" sz="2275" dirty="0" err="1">
                <a:solidFill>
                  <a:srgbClr val="FF0000"/>
                </a:solidFill>
                <a:latin typeface="Bahnschrift SemiBold Condensed" pitchFamily="34" charset="0"/>
              </a:rPr>
              <a:t>dengan</a:t>
            </a:r>
            <a:r>
              <a:rPr lang="id-ID" altLang="en-US" sz="2275" dirty="0">
                <a:solidFill>
                  <a:srgbClr val="FF0000"/>
                </a:solidFill>
                <a:latin typeface="Bahnschrift SemiBold Condensed" pitchFamily="34" charset="0"/>
              </a:rPr>
              <a:t> </a:t>
            </a:r>
            <a:r>
              <a:rPr lang="id-ID" altLang="en-US" sz="2275" b="1" dirty="0">
                <a:latin typeface="Bahnschrift SemiBold Condensed" pitchFamily="34" charset="0"/>
              </a:rPr>
              <a:t>prinsip pembangunan berkelanjuta</a:t>
            </a:r>
            <a:r>
              <a:rPr lang="en-US" altLang="en-US" sz="2275" b="1" dirty="0">
                <a:latin typeface="Bahnschrift SemiBold Condensed" pitchFamily="34" charset="0"/>
              </a:rPr>
              <a:t>n.</a:t>
            </a:r>
            <a:endParaRPr lang="en-AU" altLang="en-US" sz="2275" b="1" dirty="0">
              <a:latin typeface="Bahnschrift SemiBold Condensed" pitchFamily="34" charset="0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06DDF2-C684-45B1-B11F-DF7D9C70F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44</a:t>
            </a:fld>
            <a:endParaRPr lang="en-AU"/>
          </a:p>
        </p:txBody>
      </p:sp>
    </p:spTree>
  </p:cSld>
  <p:clrMapOvr>
    <a:masterClrMapping/>
  </p:clrMapOvr>
  <p:transition spd="slow">
    <p:circl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013" y="1235931"/>
            <a:ext cx="1795363" cy="183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3331560"/>
            <a:ext cx="9906000" cy="12037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318358">
              <a:defRPr/>
            </a:pPr>
            <a:r>
              <a:rPr lang="fi-FI" sz="7222" b="1" spc="-164" dirty="0" err="1">
                <a:solidFill>
                  <a:prstClr val="white">
                    <a:lumMod val="75000"/>
                  </a:prstClr>
                </a:solidFill>
                <a:latin typeface="Trebuchet MS" charset="0"/>
                <a:ea typeface="Trebuchet MS" charset="0"/>
                <a:cs typeface="Trebuchet MS" charset="0"/>
              </a:rPr>
              <a:t>Terimakasih</a:t>
            </a:r>
            <a:endParaRPr lang="fi-FI" sz="7222" b="1" spc="-164" dirty="0">
              <a:solidFill>
                <a:prstClr val="white">
                  <a:lumMod val="75000"/>
                </a:prst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70660" name="Picture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9992" y="5451475"/>
            <a:ext cx="1166019" cy="68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74236-989D-4795-ACEE-911DDE70A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45</a:t>
            </a:fld>
            <a:endParaRPr lang="en-AU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97AB8-4C7C-4EDD-B732-D5C44C8760E0}"/>
              </a:ext>
            </a:extLst>
          </p:cNvPr>
          <p:cNvSpPr txBox="1">
            <a:spLocks/>
          </p:cNvSpPr>
          <p:nvPr/>
        </p:nvSpPr>
        <p:spPr bwMode="auto">
          <a:xfrm>
            <a:off x="0" y="-11113"/>
            <a:ext cx="9115425" cy="693738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914298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900" b="1" dirty="0">
                <a:solidFill>
                  <a:prstClr val="white"/>
                </a:solidFill>
                <a:latin typeface="+mn-lt"/>
                <a:cs typeface="+mn-cs"/>
              </a:rPr>
              <a:t>PROSES PENYUSUNAN RKPD TAHUN </a:t>
            </a:r>
            <a:r>
              <a:rPr lang="en-AU" sz="3900" b="1" dirty="0">
                <a:solidFill>
                  <a:prstClr val="white"/>
                </a:solidFill>
                <a:latin typeface="+mn-lt"/>
                <a:cs typeface="+mn-cs"/>
              </a:rPr>
              <a:t>2021</a:t>
            </a:r>
            <a:endParaRPr lang="id-ID" sz="3900" b="1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CA26A1-B2D2-42D1-84E1-9A69CA944903}"/>
              </a:ext>
            </a:extLst>
          </p:cNvPr>
          <p:cNvSpPr/>
          <p:nvPr/>
        </p:nvSpPr>
        <p:spPr>
          <a:xfrm>
            <a:off x="9286875" y="-11113"/>
            <a:ext cx="619125" cy="69373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95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F2D01A-E9CD-4D74-9B61-214A2DC9E319}"/>
              </a:ext>
            </a:extLst>
          </p:cNvPr>
          <p:cNvSpPr/>
          <p:nvPr/>
        </p:nvSpPr>
        <p:spPr>
          <a:xfrm>
            <a:off x="9115425" y="-11113"/>
            <a:ext cx="127000" cy="69373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95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CE19DB-8162-427A-8B2E-495613B98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" y="827314"/>
            <a:ext cx="9905999" cy="5675086"/>
          </a:xfrm>
          <a:prstGeom prst="rect">
            <a:avLst/>
          </a:prstGeom>
        </p:spPr>
      </p:pic>
      <p:grpSp>
        <p:nvGrpSpPr>
          <p:cNvPr id="15366" name="Group 4">
            <a:extLst>
              <a:ext uri="{FF2B5EF4-FFF2-40B4-BE49-F238E27FC236}">
                <a16:creationId xmlns:a16="http://schemas.microsoft.com/office/drawing/2014/main" id="{1E1C3DDC-B8A7-4D84-9FD5-7EC5929CB0F1}"/>
              </a:ext>
            </a:extLst>
          </p:cNvPr>
          <p:cNvGrpSpPr>
            <a:grpSpLocks/>
          </p:cNvGrpSpPr>
          <p:nvPr/>
        </p:nvGrpSpPr>
        <p:grpSpPr bwMode="auto">
          <a:xfrm>
            <a:off x="106363" y="682625"/>
            <a:ext cx="9693275" cy="5819775"/>
            <a:chOff x="645318" y="731131"/>
            <a:chExt cx="10461625" cy="5839607"/>
          </a:xfrm>
        </p:grpSpPr>
        <p:pic>
          <p:nvPicPr>
            <p:cNvPr id="15370" name="Picture 48">
              <a:extLst>
                <a:ext uri="{FF2B5EF4-FFF2-40B4-BE49-F238E27FC236}">
                  <a16:creationId xmlns:a16="http://schemas.microsoft.com/office/drawing/2014/main" id="{09A76B55-BA98-4B02-AC74-29F5C586DE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34" t="20740" r="23521" b="11140"/>
            <a:stretch>
              <a:fillRect/>
            </a:stretch>
          </p:blipFill>
          <p:spPr bwMode="auto">
            <a:xfrm>
              <a:off x="645318" y="731131"/>
              <a:ext cx="10461625" cy="5839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130B9E5-15CB-48D2-A999-E6B26FBFBAA6}"/>
                </a:ext>
              </a:extLst>
            </p:cNvPr>
            <p:cNvSpPr/>
            <p:nvPr/>
          </p:nvSpPr>
          <p:spPr>
            <a:xfrm>
              <a:off x="6700245" y="1459091"/>
              <a:ext cx="1586548" cy="1003533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95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3787E6-D36C-4D2F-AB3F-87B144A0AEB8}"/>
                </a:ext>
              </a:extLst>
            </p:cNvPr>
            <p:cNvSpPr/>
            <p:nvPr/>
          </p:nvSpPr>
          <p:spPr>
            <a:xfrm>
              <a:off x="5022889" y="805998"/>
              <a:ext cx="1648229" cy="1325301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9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95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1C0D85E1-D5ED-4B81-B85B-484BE54091ED}"/>
              </a:ext>
            </a:extLst>
          </p:cNvPr>
          <p:cNvSpPr/>
          <p:nvPr/>
        </p:nvSpPr>
        <p:spPr>
          <a:xfrm>
            <a:off x="304800" y="1409700"/>
            <a:ext cx="1219200" cy="639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b="1" dirty="0" err="1">
                <a:solidFill>
                  <a:schemeClr val="bg2">
                    <a:lumMod val="25000"/>
                  </a:schemeClr>
                </a:solidFill>
              </a:rPr>
              <a:t>Musrenbang</a:t>
            </a:r>
            <a:r>
              <a:rPr lang="en-US" sz="1300" b="1" dirty="0">
                <a:solidFill>
                  <a:schemeClr val="bg2">
                    <a:lumMod val="25000"/>
                  </a:schemeClr>
                </a:solidFill>
              </a:rPr>
              <a:t> Prov Mg. III April</a:t>
            </a:r>
            <a:endParaRPr lang="en-ID" sz="13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AAA894-F983-4349-AF41-5DAECB443ACC}"/>
              </a:ext>
            </a:extLst>
          </p:cNvPr>
          <p:cNvSpPr/>
          <p:nvPr/>
        </p:nvSpPr>
        <p:spPr>
          <a:xfrm>
            <a:off x="2667000" y="1409700"/>
            <a:ext cx="1447800" cy="639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b="1" dirty="0" err="1">
                <a:solidFill>
                  <a:schemeClr val="bg2">
                    <a:lumMod val="25000"/>
                  </a:schemeClr>
                </a:solidFill>
              </a:rPr>
              <a:t>Musrenban-wil</a:t>
            </a:r>
            <a:r>
              <a:rPr lang="en-US" sz="1300" b="1" dirty="0">
                <a:solidFill>
                  <a:schemeClr val="bg2">
                    <a:lumMod val="25000"/>
                  </a:schemeClr>
                </a:solidFill>
              </a:rPr>
              <a:t> &amp; </a:t>
            </a:r>
            <a:r>
              <a:rPr lang="en-US" sz="1300" b="1" dirty="0" err="1">
                <a:solidFill>
                  <a:schemeClr val="bg2">
                    <a:lumMod val="25000"/>
                  </a:schemeClr>
                </a:solidFill>
              </a:rPr>
              <a:t>Rakortek</a:t>
            </a:r>
            <a:r>
              <a:rPr lang="en-US" sz="1300" b="1" dirty="0">
                <a:solidFill>
                  <a:schemeClr val="bg2">
                    <a:lumMod val="25000"/>
                  </a:schemeClr>
                </a:solidFill>
              </a:rPr>
              <a:t> (mg I – </a:t>
            </a:r>
            <a:br>
              <a:rPr lang="en-US" sz="13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1300" b="1" dirty="0">
                <a:solidFill>
                  <a:schemeClr val="bg2">
                    <a:lumMod val="25000"/>
                  </a:schemeClr>
                </a:solidFill>
              </a:rPr>
              <a:t>IV </a:t>
            </a:r>
            <a:r>
              <a:rPr lang="en-US" sz="1300" b="1" dirty="0" err="1">
                <a:solidFill>
                  <a:schemeClr val="bg2">
                    <a:lumMod val="25000"/>
                  </a:schemeClr>
                </a:solidFill>
              </a:rPr>
              <a:t>Maret</a:t>
            </a:r>
            <a:r>
              <a:rPr lang="en-US" sz="1300" b="1" dirty="0">
                <a:solidFill>
                  <a:schemeClr val="bg2">
                    <a:lumMod val="25000"/>
                  </a:schemeClr>
                </a:solidFill>
              </a:rPr>
              <a:t>)</a:t>
            </a:r>
            <a:endParaRPr lang="en-ID" sz="13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FBCBF5-8A3C-423B-B1A2-3507EE4FABAD}"/>
              </a:ext>
            </a:extLst>
          </p:cNvPr>
          <p:cNvSpPr/>
          <p:nvPr/>
        </p:nvSpPr>
        <p:spPr>
          <a:xfrm>
            <a:off x="4222750" y="1414463"/>
            <a:ext cx="1243013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b="1" dirty="0">
                <a:solidFill>
                  <a:schemeClr val="bg2">
                    <a:lumMod val="25000"/>
                  </a:schemeClr>
                </a:solidFill>
              </a:rPr>
              <a:t>Forum OPD (mg IV Feb – I </a:t>
            </a:r>
            <a:r>
              <a:rPr lang="en-US" sz="1300" b="1" dirty="0" err="1">
                <a:solidFill>
                  <a:schemeClr val="bg2">
                    <a:lumMod val="25000"/>
                  </a:schemeClr>
                </a:solidFill>
              </a:rPr>
              <a:t>Maret</a:t>
            </a:r>
            <a:endParaRPr lang="en-ID" sz="13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6">
            <a:extLst>
              <a:ext uri="{FF2B5EF4-FFF2-40B4-BE49-F238E27FC236}">
                <a16:creationId xmlns:a16="http://schemas.microsoft.com/office/drawing/2014/main" id="{F2E82015-4854-4106-B321-DC9E51939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75" y="1117600"/>
            <a:ext cx="3832225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41C61B1-3A30-47B8-B70C-30982B5DB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3538"/>
            <a:ext cx="9115425" cy="635000"/>
          </a:xfrm>
          <a:solidFill>
            <a:schemeClr val="accent6">
              <a:lumMod val="50000"/>
            </a:schemeClr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altLang="id-ID" sz="2925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TUJUAN PELAKSANAAN FORUM PD</a:t>
            </a:r>
            <a:endParaRPr lang="id-ID" sz="2925" b="1" dirty="0">
              <a:solidFill>
                <a:schemeClr val="bg1"/>
              </a:solidFill>
              <a:latin typeface="Arial" pitchFamily="34" charset="0"/>
              <a:ea typeface="Cambria Math" panose="02040503050406030204" pitchFamily="18" charset="0"/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8AFFB9-37D9-4519-86E4-313EC98738D4}"/>
              </a:ext>
            </a:extLst>
          </p:cNvPr>
          <p:cNvSpPr/>
          <p:nvPr/>
        </p:nvSpPr>
        <p:spPr>
          <a:xfrm>
            <a:off x="9286875" y="382588"/>
            <a:ext cx="619125" cy="42386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189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2AD3CE-A873-425E-BB9A-3191E4A0EA91}"/>
              </a:ext>
            </a:extLst>
          </p:cNvPr>
          <p:cNvSpPr/>
          <p:nvPr/>
        </p:nvSpPr>
        <p:spPr>
          <a:xfrm>
            <a:off x="9115425" y="382588"/>
            <a:ext cx="127000" cy="42386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189">
              <a:solidFill>
                <a:prstClr val="white"/>
              </a:solidFill>
            </a:endParaRPr>
          </a:p>
        </p:txBody>
      </p:sp>
      <p:pic>
        <p:nvPicPr>
          <p:cNvPr id="12294" name="Picture 8">
            <a:extLst>
              <a:ext uri="{FF2B5EF4-FFF2-40B4-BE49-F238E27FC236}">
                <a16:creationId xmlns:a16="http://schemas.microsoft.com/office/drawing/2014/main" id="{7198D8DC-B4D5-4B01-96E8-00451DF89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393825"/>
            <a:ext cx="10287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8">
            <a:extLst>
              <a:ext uri="{FF2B5EF4-FFF2-40B4-BE49-F238E27FC236}">
                <a16:creationId xmlns:a16="http://schemas.microsoft.com/office/drawing/2014/main" id="{5A62F5FE-9D49-4572-8FD0-63A002279C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1160463"/>
            <a:ext cx="10445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Rectangle 10">
            <a:extLst>
              <a:ext uri="{FF2B5EF4-FFF2-40B4-BE49-F238E27FC236}">
                <a16:creationId xmlns:a16="http://schemas.microsoft.com/office/drawing/2014/main" id="{5FD89C0D-D168-48E9-A89F-EAE47B795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416175"/>
            <a:ext cx="53435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Aft>
                <a:spcPts val="788"/>
              </a:spcAft>
            </a:pPr>
            <a:r>
              <a:rPr lang="id-ID" altLang="id-ID" sz="2800"/>
              <a:t>Memperoleh masukan dari pemangku kepentingan untuk penajaman target, kinerja sasaran, program dan kegiatan sebagai dasar penyempurnaan </a:t>
            </a:r>
            <a:r>
              <a:rPr lang="en-US" altLang="id-ID" sz="2800"/>
              <a:t>Rancangan Awal </a:t>
            </a:r>
            <a:r>
              <a:rPr lang="id-ID" altLang="id-ID" sz="2800"/>
              <a:t>Rencana Kerja </a:t>
            </a:r>
            <a:r>
              <a:rPr lang="en-US" altLang="id-ID" sz="2800"/>
              <a:t>Perangkat Daerah Tahun 202</a:t>
            </a:r>
            <a:r>
              <a:rPr lang="id-ID" altLang="id-ID" sz="2800"/>
              <a:t>1.</a:t>
            </a:r>
            <a:endParaRPr lang="en-AU" altLang="id-ID" sz="2800" b="1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0DBCCC-BBC0-4BA5-8503-D959A20F8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6</a:t>
            </a:fld>
            <a:endParaRPr lang="en-AU"/>
          </a:p>
        </p:txBody>
      </p:sp>
    </p:spTree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1"/>
          <p:cNvSpPr txBox="1">
            <a:spLocks/>
          </p:cNvSpPr>
          <p:nvPr/>
        </p:nvSpPr>
        <p:spPr>
          <a:xfrm>
            <a:off x="2" y="-253850"/>
            <a:ext cx="9115326" cy="6930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id-ID" sz="39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OUTPUT  </a:t>
            </a:r>
            <a:r>
              <a:rPr lang="en-US" sz="39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FORUM PD</a:t>
            </a:r>
            <a:r>
              <a:rPr lang="id-ID" sz="39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</a:p>
        </p:txBody>
      </p:sp>
      <p:sp>
        <p:nvSpPr>
          <p:cNvPr id="411" name="Rectangle 410"/>
          <p:cNvSpPr/>
          <p:nvPr/>
        </p:nvSpPr>
        <p:spPr>
          <a:xfrm>
            <a:off x="9286875" y="-285749"/>
            <a:ext cx="619125" cy="69307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950">
              <a:solidFill>
                <a:prstClr val="white"/>
              </a:solidFill>
            </a:endParaRPr>
          </a:p>
        </p:txBody>
      </p:sp>
      <p:sp>
        <p:nvSpPr>
          <p:cNvPr id="412" name="Rectangle 411"/>
          <p:cNvSpPr/>
          <p:nvPr/>
        </p:nvSpPr>
        <p:spPr>
          <a:xfrm>
            <a:off x="9115326" y="-285749"/>
            <a:ext cx="127695" cy="69307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950">
              <a:solidFill>
                <a:prstClr val="white"/>
              </a:solidFill>
            </a:endParaRPr>
          </a:p>
        </p:txBody>
      </p:sp>
      <p:sp>
        <p:nvSpPr>
          <p:cNvPr id="33797" name="Rectangle 636"/>
          <p:cNvSpPr>
            <a:spLocks noChangeArrowheads="1"/>
          </p:cNvSpPr>
          <p:nvPr/>
        </p:nvSpPr>
        <p:spPr bwMode="auto">
          <a:xfrm>
            <a:off x="969963" y="892309"/>
            <a:ext cx="4375150" cy="106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6040" tIns="33020" rIns="66040" bIns="33020">
            <a:spAutoFit/>
          </a:bodyPr>
          <a:lstStyle/>
          <a:p>
            <a:pPr eaLnBrk="1" hangingPunct="1"/>
            <a:r>
              <a:rPr lang="en-US" altLang="en-US" sz="2167" b="1">
                <a:solidFill>
                  <a:srgbClr val="000000"/>
                </a:solidFill>
                <a:latin typeface="Roboto"/>
                <a:ea typeface="Roboto"/>
                <a:cs typeface="Roboto"/>
              </a:rPr>
              <a:t>Permasalahan utama dan strategis untuk penanganan tahun 2021</a:t>
            </a:r>
            <a:endParaRPr lang="en-US" altLang="en-US" sz="2167">
              <a:solidFill>
                <a:srgbClr val="000000"/>
              </a:solidFill>
              <a:latin typeface="Calibri Light" pitchFamily="34" charset="0"/>
              <a:ea typeface="Roboto"/>
              <a:cs typeface="Roboto"/>
            </a:endParaRPr>
          </a:p>
        </p:txBody>
      </p:sp>
      <p:grpSp>
        <p:nvGrpSpPr>
          <p:cNvPr id="2" name="Group 640"/>
          <p:cNvGrpSpPr>
            <a:grpSpLocks/>
          </p:cNvGrpSpPr>
          <p:nvPr/>
        </p:nvGrpSpPr>
        <p:grpSpPr bwMode="auto">
          <a:xfrm>
            <a:off x="852587" y="2355850"/>
            <a:ext cx="36116" cy="1164300"/>
            <a:chOff x="7402793" y="3221604"/>
            <a:chExt cx="29023" cy="1074624"/>
          </a:xfrm>
        </p:grpSpPr>
        <p:cxnSp>
          <p:nvCxnSpPr>
            <p:cNvPr id="642" name="Straight Connector 641"/>
            <p:cNvCxnSpPr/>
            <p:nvPr/>
          </p:nvCxnSpPr>
          <p:spPr>
            <a:xfrm>
              <a:off x="7402793" y="32216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Straight Connector 642"/>
            <p:cNvCxnSpPr/>
            <p:nvPr/>
          </p:nvCxnSpPr>
          <p:spPr>
            <a:xfrm>
              <a:off x="7431816" y="32216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643"/>
          <p:cNvGrpSpPr>
            <a:grpSpLocks/>
          </p:cNvGrpSpPr>
          <p:nvPr/>
        </p:nvGrpSpPr>
        <p:grpSpPr bwMode="auto">
          <a:xfrm>
            <a:off x="852587" y="3570023"/>
            <a:ext cx="36116" cy="1164300"/>
            <a:chOff x="7402793" y="4644004"/>
            <a:chExt cx="29029" cy="1074624"/>
          </a:xfrm>
        </p:grpSpPr>
        <p:cxnSp>
          <p:nvCxnSpPr>
            <p:cNvPr id="645" name="Straight Connector 644"/>
            <p:cNvCxnSpPr/>
            <p:nvPr/>
          </p:nvCxnSpPr>
          <p:spPr>
            <a:xfrm>
              <a:off x="7402793" y="46440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Straight Connector 645"/>
            <p:cNvCxnSpPr/>
            <p:nvPr/>
          </p:nvCxnSpPr>
          <p:spPr>
            <a:xfrm>
              <a:off x="7431822" y="46440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00" name="Rectangle 651"/>
          <p:cNvSpPr>
            <a:spLocks noChangeArrowheads="1"/>
          </p:cNvSpPr>
          <p:nvPr/>
        </p:nvSpPr>
        <p:spPr bwMode="auto">
          <a:xfrm>
            <a:off x="969963" y="2237185"/>
            <a:ext cx="4375150" cy="106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6040" tIns="33020" rIns="66040" bIns="33020">
            <a:spAutoFit/>
          </a:bodyPr>
          <a:lstStyle/>
          <a:p>
            <a:pPr eaLnBrk="1" hangingPunct="1"/>
            <a:r>
              <a:rPr lang="en-US" altLang="en-US" sz="2167" b="1">
                <a:solidFill>
                  <a:srgbClr val="000000"/>
                </a:solidFill>
                <a:latin typeface="Roboto"/>
                <a:ea typeface="Roboto"/>
                <a:cs typeface="Roboto"/>
              </a:rPr>
              <a:t>Rencana dan fokus kegiatan untuk penanganan permasalahan</a:t>
            </a:r>
            <a:endParaRPr lang="en-US" altLang="en-US" sz="2167">
              <a:solidFill>
                <a:srgbClr val="000000"/>
              </a:solidFill>
              <a:latin typeface="Calibri Light" pitchFamily="34" charset="0"/>
              <a:ea typeface="Roboto"/>
              <a:cs typeface="Roboto"/>
            </a:endParaRPr>
          </a:p>
        </p:txBody>
      </p:sp>
      <p:sp>
        <p:nvSpPr>
          <p:cNvPr id="33801" name="Rectangle 652"/>
          <p:cNvSpPr>
            <a:spLocks noChangeArrowheads="1"/>
          </p:cNvSpPr>
          <p:nvPr/>
        </p:nvSpPr>
        <p:spPr bwMode="auto">
          <a:xfrm>
            <a:off x="969963" y="3600979"/>
            <a:ext cx="4375150" cy="106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6040" tIns="33020" rIns="66040" bIns="33020">
            <a:spAutoFit/>
          </a:bodyPr>
          <a:lstStyle/>
          <a:p>
            <a:pPr eaLnBrk="1" hangingPunct="1"/>
            <a:r>
              <a:rPr lang="en-US" altLang="en-US" sz="2167" b="1">
                <a:solidFill>
                  <a:srgbClr val="000000"/>
                </a:solidFill>
                <a:latin typeface="Roboto"/>
                <a:ea typeface="Roboto"/>
                <a:cs typeface="Roboto"/>
              </a:rPr>
              <a:t>Sinergitas kegiatan untuk penanganan permasalahan lintas sektor</a:t>
            </a:r>
            <a:endParaRPr lang="en-US" altLang="en-US" sz="2167">
              <a:solidFill>
                <a:srgbClr val="000000"/>
              </a:solidFill>
              <a:latin typeface="Calibri Light" pitchFamily="34" charset="0"/>
              <a:ea typeface="Roboto"/>
              <a:cs typeface="Roboto"/>
            </a:endParaRPr>
          </a:p>
        </p:txBody>
      </p:sp>
      <p:sp>
        <p:nvSpPr>
          <p:cNvPr id="3" name="Rectangle: Rounded Corners 2"/>
          <p:cNvSpPr/>
          <p:nvPr/>
        </p:nvSpPr>
        <p:spPr>
          <a:xfrm>
            <a:off x="187029" y="1349774"/>
            <a:ext cx="466923" cy="546894"/>
          </a:xfrm>
          <a:prstGeom prst="roundRect">
            <a:avLst/>
          </a:prstGeom>
          <a:solidFill>
            <a:srgbClr val="03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3467" b="1" dirty="0">
                <a:solidFill>
                  <a:prstClr val="white"/>
                </a:solidFill>
              </a:rPr>
              <a:t>1</a:t>
            </a:r>
            <a:endParaRPr lang="en-AU" sz="3467" b="1" dirty="0">
              <a:solidFill>
                <a:prstClr val="white"/>
              </a:solidFill>
            </a:endParaRPr>
          </a:p>
        </p:txBody>
      </p:sp>
      <p:sp>
        <p:nvSpPr>
          <p:cNvPr id="654" name="Rectangle: Rounded Corners 653"/>
          <p:cNvSpPr/>
          <p:nvPr/>
        </p:nvSpPr>
        <p:spPr>
          <a:xfrm>
            <a:off x="187029" y="2618980"/>
            <a:ext cx="466923" cy="546894"/>
          </a:xfrm>
          <a:prstGeom prst="roundRect">
            <a:avLst/>
          </a:prstGeom>
          <a:solidFill>
            <a:srgbClr val="03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3467" b="1" dirty="0">
                <a:solidFill>
                  <a:prstClr val="white"/>
                </a:solidFill>
              </a:rPr>
              <a:t>2</a:t>
            </a:r>
            <a:endParaRPr lang="en-AU" sz="3467" b="1" dirty="0">
              <a:solidFill>
                <a:prstClr val="white"/>
              </a:solidFill>
            </a:endParaRPr>
          </a:p>
        </p:txBody>
      </p:sp>
      <p:sp>
        <p:nvSpPr>
          <p:cNvPr id="655" name="Rectangle: Rounded Corners 654"/>
          <p:cNvSpPr/>
          <p:nvPr/>
        </p:nvSpPr>
        <p:spPr>
          <a:xfrm>
            <a:off x="187029" y="3862387"/>
            <a:ext cx="466923" cy="545175"/>
          </a:xfrm>
          <a:prstGeom prst="roundRect">
            <a:avLst/>
          </a:prstGeom>
          <a:solidFill>
            <a:srgbClr val="03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3467" b="1" dirty="0">
                <a:solidFill>
                  <a:prstClr val="white"/>
                </a:solidFill>
              </a:rPr>
              <a:t>3</a:t>
            </a:r>
            <a:endParaRPr lang="en-AU" sz="3467" b="1" dirty="0">
              <a:solidFill>
                <a:prstClr val="white"/>
              </a:solidFill>
            </a:endParaRPr>
          </a:p>
        </p:txBody>
      </p:sp>
      <p:grpSp>
        <p:nvGrpSpPr>
          <p:cNvPr id="6" name="Group 655"/>
          <p:cNvGrpSpPr>
            <a:grpSpLocks/>
          </p:cNvGrpSpPr>
          <p:nvPr/>
        </p:nvGrpSpPr>
        <p:grpSpPr bwMode="auto">
          <a:xfrm>
            <a:off x="852587" y="988618"/>
            <a:ext cx="36116" cy="1365515"/>
            <a:chOff x="7402793" y="3221604"/>
            <a:chExt cx="29029" cy="1074624"/>
          </a:xfrm>
        </p:grpSpPr>
        <p:cxnSp>
          <p:nvCxnSpPr>
            <p:cNvPr id="657" name="Straight Connector 656"/>
            <p:cNvCxnSpPr/>
            <p:nvPr/>
          </p:nvCxnSpPr>
          <p:spPr>
            <a:xfrm>
              <a:off x="7402793" y="32216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Straight Connector 657"/>
            <p:cNvCxnSpPr/>
            <p:nvPr/>
          </p:nvCxnSpPr>
          <p:spPr>
            <a:xfrm>
              <a:off x="7431822" y="32216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16200000">
            <a:off x="3665161" y="2637214"/>
            <a:ext cx="4526903" cy="1128062"/>
          </a:xfrm>
          <a:prstGeom prst="rect">
            <a:avLst/>
          </a:prstGeom>
        </p:spPr>
      </p:pic>
      <p:pic>
        <p:nvPicPr>
          <p:cNvPr id="33807" name="Picture 26"/>
          <p:cNvPicPr>
            <a:picLocks noChangeAspect="1"/>
          </p:cNvPicPr>
          <p:nvPr/>
        </p:nvPicPr>
        <p:blipFill>
          <a:blip r:embed="rId3" cstate="print"/>
          <a:srcRect t="34773" b="30328"/>
          <a:stretch>
            <a:fillRect/>
          </a:stretch>
        </p:blipFill>
        <p:spPr bwMode="auto">
          <a:xfrm>
            <a:off x="-371475" y="5960535"/>
            <a:ext cx="10503198" cy="1166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43"/>
          <p:cNvGrpSpPr>
            <a:grpSpLocks/>
          </p:cNvGrpSpPr>
          <p:nvPr/>
        </p:nvGrpSpPr>
        <p:grpSpPr bwMode="auto">
          <a:xfrm>
            <a:off x="856456" y="5061085"/>
            <a:ext cx="36116" cy="1164298"/>
            <a:chOff x="7402793" y="4644004"/>
            <a:chExt cx="29029" cy="1074624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7402793" y="46440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431822" y="4644004"/>
              <a:ext cx="0" cy="10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09" name="Rectangle 652"/>
          <p:cNvSpPr>
            <a:spLocks noChangeArrowheads="1"/>
          </p:cNvSpPr>
          <p:nvPr/>
        </p:nvSpPr>
        <p:spPr bwMode="auto">
          <a:xfrm>
            <a:off x="973832" y="5171149"/>
            <a:ext cx="4375150" cy="7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6040" tIns="33020" rIns="66040" bIns="33020">
            <a:spAutoFit/>
          </a:bodyPr>
          <a:lstStyle/>
          <a:p>
            <a:pPr eaLnBrk="1" hangingPunct="1"/>
            <a:r>
              <a:rPr lang="en-US" altLang="en-US" sz="2167" b="1">
                <a:solidFill>
                  <a:srgbClr val="000000"/>
                </a:solidFill>
                <a:latin typeface="Roboto"/>
                <a:ea typeface="Roboto"/>
                <a:cs typeface="Roboto"/>
              </a:rPr>
              <a:t>Target sasaran dan lokus perencanaan program/kegiatan</a:t>
            </a:r>
            <a:endParaRPr lang="en-US" altLang="en-US" sz="2167">
              <a:solidFill>
                <a:srgbClr val="000000"/>
              </a:solidFill>
              <a:latin typeface="Calibri Light" pitchFamily="34" charset="0"/>
              <a:ea typeface="Roboto"/>
              <a:cs typeface="Roboto"/>
            </a:endParaRPr>
          </a:p>
        </p:txBody>
      </p:sp>
      <p:sp>
        <p:nvSpPr>
          <p:cNvPr id="33" name="Rectangle: Rounded Corners 654"/>
          <p:cNvSpPr/>
          <p:nvPr/>
        </p:nvSpPr>
        <p:spPr>
          <a:xfrm>
            <a:off x="190898" y="5222745"/>
            <a:ext cx="466923" cy="545173"/>
          </a:xfrm>
          <a:prstGeom prst="roundRect">
            <a:avLst/>
          </a:prstGeom>
          <a:solidFill>
            <a:srgbClr val="03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sz="3467" b="1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08478" y="1951701"/>
            <a:ext cx="3011785" cy="11924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383" b="1" dirty="0"/>
              <a:t>PENYEMPURNAAN RANC. AWAL RENJA PD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44594" y="3893345"/>
            <a:ext cx="3011785" cy="15591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383" b="1" dirty="0"/>
              <a:t>OPTIMALISASI SUMBER-SUMBER PENDANAAN LAIN (APBN, CSR, DLL)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97C9A95-0666-489F-9D9C-65568713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F56826-BA76-46FA-91D5-0CC1C2097515}"/>
              </a:ext>
            </a:extLst>
          </p:cNvPr>
          <p:cNvSpPr txBox="1"/>
          <p:nvPr/>
        </p:nvSpPr>
        <p:spPr>
          <a:xfrm>
            <a:off x="130687" y="2643188"/>
            <a:ext cx="8931464" cy="615950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txBody>
          <a:bodyPr wrap="square">
            <a:spAutoFit/>
          </a:bodyPr>
          <a:lstStyle/>
          <a:p>
            <a:pPr algn="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3400" b="1" dirty="0">
                <a:solidFill>
                  <a:schemeClr val="bg1"/>
                </a:solidFill>
                <a:latin typeface="Agency FB" pitchFamily="34" charset="0"/>
                <a:cs typeface="+mn-cs"/>
              </a:rPr>
              <a:t>KONDISI UMUM </a:t>
            </a:r>
            <a:r>
              <a:rPr lang="id-ID" altLang="en-US" sz="3400" b="1" dirty="0">
                <a:solidFill>
                  <a:schemeClr val="bg1"/>
                </a:solidFill>
                <a:latin typeface="Agency FB" pitchFamily="34" charset="0"/>
                <a:cs typeface="+mn-cs"/>
              </a:rPr>
              <a:t>JAWA TENGAH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8B700D-5604-4B08-A4F2-45F1F8913B39}"/>
              </a:ext>
            </a:extLst>
          </p:cNvPr>
          <p:cNvSpPr/>
          <p:nvPr/>
        </p:nvSpPr>
        <p:spPr>
          <a:xfrm>
            <a:off x="9440863" y="2647950"/>
            <a:ext cx="441325" cy="61118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799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67B2AB-14CD-4695-8566-145A01513D45}"/>
              </a:ext>
            </a:extLst>
          </p:cNvPr>
          <p:cNvSpPr/>
          <p:nvPr/>
        </p:nvSpPr>
        <p:spPr>
          <a:xfrm>
            <a:off x="9108250" y="2647950"/>
            <a:ext cx="287338" cy="611188"/>
          </a:xfrm>
          <a:prstGeom prst="rect">
            <a:avLst/>
          </a:prstGeom>
          <a:solidFill>
            <a:srgbClr val="FF6600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9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799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7BD08F3-75E4-4271-93E0-C34398DD6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8</a:t>
            </a:fld>
            <a:endParaRPr lang="en-A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3">
            <a:extLst>
              <a:ext uri="{FF2B5EF4-FFF2-40B4-BE49-F238E27FC236}">
                <a16:creationId xmlns:a16="http://schemas.microsoft.com/office/drawing/2014/main" id="{D9A480CF-2410-4A33-946F-D5F1197B6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90600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2" name="Rectangle 112">
            <a:extLst>
              <a:ext uri="{FF2B5EF4-FFF2-40B4-BE49-F238E27FC236}">
                <a16:creationId xmlns:a16="http://schemas.microsoft.com/office/drawing/2014/main" id="{50CBB81F-326F-4CBF-AB67-0670A5425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95338"/>
            <a:ext cx="4548188" cy="492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3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3983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3983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3983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3983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00" b="1" dirty="0" err="1">
                <a:solidFill>
                  <a:srgbClr val="0D0D0D"/>
                </a:solidFill>
                <a:latin typeface="Bahnschrift SemiBold Condensed" pitchFamily="34" charset="0"/>
              </a:rPr>
              <a:t>Penduduk</a:t>
            </a:r>
            <a:r>
              <a:rPr lang="id-ID" altLang="en-US" sz="2600" b="1" dirty="0">
                <a:solidFill>
                  <a:srgbClr val="0D0D0D"/>
                </a:solidFill>
                <a:latin typeface="Bahnschrift SemiBold Condensed" pitchFamily="34" charset="0"/>
              </a:rPr>
              <a:t> Jateng</a:t>
            </a:r>
            <a:endParaRPr lang="en-US" altLang="en-US" sz="2600" baseline="30000" dirty="0">
              <a:solidFill>
                <a:srgbClr val="0D0D0D"/>
              </a:solidFill>
              <a:latin typeface="Bahnschrift SemiBold Condensed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11CD40-7C9D-48ED-9137-5A498A9A175C}"/>
              </a:ext>
            </a:extLst>
          </p:cNvPr>
          <p:cNvCxnSpPr/>
          <p:nvPr/>
        </p:nvCxnSpPr>
        <p:spPr>
          <a:xfrm>
            <a:off x="1127125" y="2493963"/>
            <a:ext cx="3646488" cy="0"/>
          </a:xfrm>
          <a:prstGeom prst="line">
            <a:avLst/>
          </a:prstGeom>
          <a:ln w="28575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98A352-9DCC-4440-BC93-6F20EE774D82}"/>
              </a:ext>
            </a:extLst>
          </p:cNvPr>
          <p:cNvCxnSpPr/>
          <p:nvPr/>
        </p:nvCxnSpPr>
        <p:spPr>
          <a:xfrm rot="5400000">
            <a:off x="2538413" y="2851150"/>
            <a:ext cx="4449762" cy="33338"/>
          </a:xfrm>
          <a:prstGeom prst="line">
            <a:avLst/>
          </a:prstGeom>
          <a:ln w="34925" cmpd="thickThin">
            <a:solidFill>
              <a:srgbClr val="98480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Chart 53">
            <a:extLst>
              <a:ext uri="{FF2B5EF4-FFF2-40B4-BE49-F238E27FC236}">
                <a16:creationId xmlns:a16="http://schemas.microsoft.com/office/drawing/2014/main" id="{5045352E-AF2E-4D3B-A5FF-466BA1DC6395}"/>
              </a:ext>
            </a:extLst>
          </p:cNvPr>
          <p:cNvGraphicFramePr/>
          <p:nvPr/>
        </p:nvGraphicFramePr>
        <p:xfrm>
          <a:off x="4838932" y="1402735"/>
          <a:ext cx="4894654" cy="3387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44C06868-7165-4F7E-8502-586D15EA7D0C}"/>
              </a:ext>
            </a:extLst>
          </p:cNvPr>
          <p:cNvSpPr txBox="1"/>
          <p:nvPr/>
        </p:nvSpPr>
        <p:spPr>
          <a:xfrm>
            <a:off x="4692650" y="782638"/>
            <a:ext cx="5213350" cy="542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d-ID" sz="1625" dirty="0">
                <a:latin typeface="Bahnschrift SemiBold Condensed" pitchFamily="34" charset="0"/>
              </a:rPr>
              <a:t>PIRAMIDA PENDUDUK JAWA TENGAH TAHUN 2019</a:t>
            </a:r>
          </a:p>
          <a:p>
            <a:pPr algn="ctr">
              <a:defRPr/>
            </a:pPr>
            <a:r>
              <a:rPr lang="id-ID" sz="1300" dirty="0">
                <a:latin typeface="Bahnschrift SemiBold Condensed" pitchFamily="34" charset="0"/>
              </a:rPr>
              <a:t> (berdasarkan data adminduk 2019 semester I)</a:t>
            </a:r>
          </a:p>
        </p:txBody>
      </p:sp>
      <p:sp>
        <p:nvSpPr>
          <p:cNvPr id="58" name="Rectangle 53">
            <a:extLst>
              <a:ext uri="{FF2B5EF4-FFF2-40B4-BE49-F238E27FC236}">
                <a16:creationId xmlns:a16="http://schemas.microsoft.com/office/drawing/2014/main" id="{F292A10D-1C63-498F-A65F-529818B92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1192213"/>
            <a:ext cx="26257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id-ID" altLang="en-US" sz="1950" dirty="0">
                <a:solidFill>
                  <a:srgbClr val="FF0000"/>
                </a:solidFill>
                <a:latin typeface="Bahnschrift SemiBold Condensed" pitchFamily="34" charset="0"/>
              </a:rPr>
              <a:t>35.812.249 Jiwa</a:t>
            </a:r>
            <a:endParaRPr lang="en-US" altLang="en-US" sz="1950" baseline="30000" dirty="0">
              <a:solidFill>
                <a:srgbClr val="FF0000"/>
              </a:solidFill>
              <a:latin typeface="Bahnschrift SemiBold Condensed" pitchFamily="34" charset="0"/>
            </a:endParaRPr>
          </a:p>
        </p:txBody>
      </p:sp>
      <p:sp>
        <p:nvSpPr>
          <p:cNvPr id="59" name="Rectangle 54">
            <a:extLst>
              <a:ext uri="{FF2B5EF4-FFF2-40B4-BE49-F238E27FC236}">
                <a16:creationId xmlns:a16="http://schemas.microsoft.com/office/drawing/2014/main" id="{49DD3BB4-0B5E-4E62-88A2-B3A89FB90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3838" y="1417638"/>
            <a:ext cx="27844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id-ID" altLang="en-US" sz="1138" dirty="0">
                <a:solidFill>
                  <a:srgbClr val="FF0000"/>
                </a:solidFill>
                <a:latin typeface="Bahnschrift SemiBold Condensed" pitchFamily="34" charset="0"/>
              </a:rPr>
              <a:t>*</a:t>
            </a:r>
            <a:r>
              <a:rPr lang="en-US" altLang="en-US" sz="1138" dirty="0">
                <a:solidFill>
                  <a:srgbClr val="FF0000"/>
                </a:solidFill>
                <a:latin typeface="Bahnschrift SemiBold Condensed" pitchFamily="34" charset="0"/>
              </a:rPr>
              <a:t>data </a:t>
            </a:r>
            <a:r>
              <a:rPr lang="en-US" altLang="en-US" sz="1138" dirty="0" err="1">
                <a:solidFill>
                  <a:srgbClr val="FF0000"/>
                </a:solidFill>
                <a:latin typeface="Bahnschrift SemiBold Condensed" pitchFamily="34" charset="0"/>
              </a:rPr>
              <a:t>adminduk</a:t>
            </a:r>
            <a:r>
              <a:rPr lang="en-US" altLang="en-US" sz="1138" dirty="0">
                <a:solidFill>
                  <a:srgbClr val="FF0000"/>
                </a:solidFill>
                <a:latin typeface="Bahnschrift SemiBold Condensed" pitchFamily="34" charset="0"/>
              </a:rPr>
              <a:t> 2019 </a:t>
            </a:r>
            <a:r>
              <a:rPr lang="en-US" altLang="en-US" sz="1138" dirty="0" err="1">
                <a:solidFill>
                  <a:srgbClr val="FF0000"/>
                </a:solidFill>
                <a:latin typeface="Bahnschrift SemiBold Condensed" pitchFamily="34" charset="0"/>
              </a:rPr>
              <a:t>smster</a:t>
            </a:r>
            <a:r>
              <a:rPr lang="en-US" altLang="en-US" sz="1138" dirty="0">
                <a:solidFill>
                  <a:srgbClr val="FF0000"/>
                </a:solidFill>
                <a:latin typeface="Bahnschrift SemiBold Condensed" pitchFamily="34" charset="0"/>
              </a:rPr>
              <a:t> I</a:t>
            </a:r>
            <a:endParaRPr lang="en-US" altLang="en-US" sz="1138" baseline="30000" dirty="0">
              <a:solidFill>
                <a:srgbClr val="FF0000"/>
              </a:solidFill>
              <a:latin typeface="Bahnschrift SemiBold Condensed" pitchFamily="34" charset="0"/>
            </a:endParaRPr>
          </a:p>
        </p:txBody>
      </p:sp>
      <p:grpSp>
        <p:nvGrpSpPr>
          <p:cNvPr id="15370" name="Group 55">
            <a:extLst>
              <a:ext uri="{FF2B5EF4-FFF2-40B4-BE49-F238E27FC236}">
                <a16:creationId xmlns:a16="http://schemas.microsoft.com/office/drawing/2014/main" id="{7299D6FC-0DE9-4755-BDE0-D62E9E802EC1}"/>
              </a:ext>
            </a:extLst>
          </p:cNvPr>
          <p:cNvGrpSpPr>
            <a:grpSpLocks/>
          </p:cNvGrpSpPr>
          <p:nvPr/>
        </p:nvGrpSpPr>
        <p:grpSpPr bwMode="auto">
          <a:xfrm>
            <a:off x="1685925" y="1768475"/>
            <a:ext cx="204788" cy="560388"/>
            <a:chOff x="7613650" y="4532313"/>
            <a:chExt cx="646113" cy="1768475"/>
          </a:xfrm>
        </p:grpSpPr>
        <p:sp>
          <p:nvSpPr>
            <p:cNvPr id="15426" name="Freeform 208">
              <a:extLst>
                <a:ext uri="{FF2B5EF4-FFF2-40B4-BE49-F238E27FC236}">
                  <a16:creationId xmlns:a16="http://schemas.microsoft.com/office/drawing/2014/main" id="{39219774-9518-433D-BB85-7572E6099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703" y="4573061"/>
              <a:ext cx="466183" cy="476753"/>
            </a:xfrm>
            <a:custGeom>
              <a:avLst/>
              <a:gdLst>
                <a:gd name="T0" fmla="*/ 185908118 w 1169"/>
                <a:gd name="T1" fmla="*/ 94547940 h 1201"/>
                <a:gd name="T2" fmla="*/ 185749001 w 1169"/>
                <a:gd name="T3" fmla="*/ 99432971 h 1201"/>
                <a:gd name="T4" fmla="*/ 184635984 w 1169"/>
                <a:gd name="T5" fmla="*/ 109045439 h 1201"/>
                <a:gd name="T6" fmla="*/ 182568269 w 1169"/>
                <a:gd name="T7" fmla="*/ 118185124 h 1201"/>
                <a:gd name="T8" fmla="*/ 179546654 w 1169"/>
                <a:gd name="T9" fmla="*/ 127166817 h 1201"/>
                <a:gd name="T10" fmla="*/ 173503821 w 1169"/>
                <a:gd name="T11" fmla="*/ 139773579 h 1201"/>
                <a:gd name="T12" fmla="*/ 162689492 w 1169"/>
                <a:gd name="T13" fmla="*/ 154743465 h 1201"/>
                <a:gd name="T14" fmla="*/ 149490013 w 1169"/>
                <a:gd name="T15" fmla="*/ 167665019 h 1201"/>
                <a:gd name="T16" fmla="*/ 134381936 w 1169"/>
                <a:gd name="T17" fmla="*/ 177907865 h 1201"/>
                <a:gd name="T18" fmla="*/ 118160442 w 1169"/>
                <a:gd name="T19" fmla="*/ 184998821 h 1201"/>
                <a:gd name="T20" fmla="*/ 101462397 w 1169"/>
                <a:gd name="T21" fmla="*/ 188938286 h 1201"/>
                <a:gd name="T22" fmla="*/ 93033617 w 1169"/>
                <a:gd name="T23" fmla="*/ 189253475 h 1201"/>
                <a:gd name="T24" fmla="*/ 84445721 w 1169"/>
                <a:gd name="T25" fmla="*/ 188938286 h 1201"/>
                <a:gd name="T26" fmla="*/ 67588559 w 1169"/>
                <a:gd name="T27" fmla="*/ 184998821 h 1201"/>
                <a:gd name="T28" fmla="*/ 51526182 w 1169"/>
                <a:gd name="T29" fmla="*/ 177907865 h 1201"/>
                <a:gd name="T30" fmla="*/ 36418104 w 1169"/>
                <a:gd name="T31" fmla="*/ 167665019 h 1201"/>
                <a:gd name="T32" fmla="*/ 23218625 w 1169"/>
                <a:gd name="T33" fmla="*/ 154743465 h 1201"/>
                <a:gd name="T34" fmla="*/ 12404296 w 1169"/>
                <a:gd name="T35" fmla="*/ 139773579 h 1201"/>
                <a:gd name="T36" fmla="*/ 6361464 w 1169"/>
                <a:gd name="T37" fmla="*/ 127166817 h 1201"/>
                <a:gd name="T38" fmla="*/ 3339848 w 1169"/>
                <a:gd name="T39" fmla="*/ 118185124 h 1201"/>
                <a:gd name="T40" fmla="*/ 1272133 w 1169"/>
                <a:gd name="T41" fmla="*/ 109045439 h 1201"/>
                <a:gd name="T42" fmla="*/ 0 w 1169"/>
                <a:gd name="T43" fmla="*/ 99432971 h 1201"/>
                <a:gd name="T44" fmla="*/ 0 w 1169"/>
                <a:gd name="T45" fmla="*/ 94547940 h 1201"/>
                <a:gd name="T46" fmla="*/ 159116 w 1169"/>
                <a:gd name="T47" fmla="*/ 84935472 h 1201"/>
                <a:gd name="T48" fmla="*/ 3975915 w 1169"/>
                <a:gd name="T49" fmla="*/ 66341311 h 1201"/>
                <a:gd name="T50" fmla="*/ 11132163 w 1169"/>
                <a:gd name="T51" fmla="*/ 49322698 h 1201"/>
                <a:gd name="T52" fmla="*/ 20992193 w 1169"/>
                <a:gd name="T53" fmla="*/ 34194821 h 1201"/>
                <a:gd name="T54" fmla="*/ 33873838 w 1169"/>
                <a:gd name="T55" fmla="*/ 21588456 h 1201"/>
                <a:gd name="T56" fmla="*/ 48663683 w 1169"/>
                <a:gd name="T57" fmla="*/ 11345610 h 1201"/>
                <a:gd name="T58" fmla="*/ 65203010 w 1169"/>
                <a:gd name="T59" fmla="*/ 4097059 h 1201"/>
                <a:gd name="T60" fmla="*/ 78720722 w 1169"/>
                <a:gd name="T61" fmla="*/ 945567 h 1201"/>
                <a:gd name="T62" fmla="*/ 88262519 w 1169"/>
                <a:gd name="T63" fmla="*/ 157594 h 1201"/>
                <a:gd name="T64" fmla="*/ 93033617 w 1169"/>
                <a:gd name="T65" fmla="*/ 0 h 1201"/>
                <a:gd name="T66" fmla="*/ 97645599 w 1169"/>
                <a:gd name="T67" fmla="*/ 157594 h 1201"/>
                <a:gd name="T68" fmla="*/ 107187395 w 1169"/>
                <a:gd name="T69" fmla="*/ 945567 h 1201"/>
                <a:gd name="T70" fmla="*/ 120545991 w 1169"/>
                <a:gd name="T71" fmla="*/ 4097059 h 1201"/>
                <a:gd name="T72" fmla="*/ 137244435 w 1169"/>
                <a:gd name="T73" fmla="*/ 11345610 h 1201"/>
                <a:gd name="T74" fmla="*/ 152193396 w 1169"/>
                <a:gd name="T75" fmla="*/ 21588456 h 1201"/>
                <a:gd name="T76" fmla="*/ 164756809 w 1169"/>
                <a:gd name="T77" fmla="*/ 34194821 h 1201"/>
                <a:gd name="T78" fmla="*/ 174775955 w 1169"/>
                <a:gd name="T79" fmla="*/ 49322698 h 1201"/>
                <a:gd name="T80" fmla="*/ 181773485 w 1169"/>
                <a:gd name="T81" fmla="*/ 66341311 h 1201"/>
                <a:gd name="T82" fmla="*/ 185431167 w 1169"/>
                <a:gd name="T83" fmla="*/ 84935472 h 1201"/>
                <a:gd name="T84" fmla="*/ 185908118 w 1169"/>
                <a:gd name="T85" fmla="*/ 94547940 h 12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69" h="1201">
                  <a:moveTo>
                    <a:pt x="1169" y="600"/>
                  </a:moveTo>
                  <a:lnTo>
                    <a:pt x="1168" y="631"/>
                  </a:lnTo>
                  <a:lnTo>
                    <a:pt x="1161" y="692"/>
                  </a:lnTo>
                  <a:lnTo>
                    <a:pt x="1148" y="750"/>
                  </a:lnTo>
                  <a:lnTo>
                    <a:pt x="1129" y="807"/>
                  </a:lnTo>
                  <a:lnTo>
                    <a:pt x="1091" y="887"/>
                  </a:lnTo>
                  <a:lnTo>
                    <a:pt x="1023" y="982"/>
                  </a:lnTo>
                  <a:lnTo>
                    <a:pt x="940" y="1064"/>
                  </a:lnTo>
                  <a:lnTo>
                    <a:pt x="845" y="1129"/>
                  </a:lnTo>
                  <a:lnTo>
                    <a:pt x="743" y="1174"/>
                  </a:lnTo>
                  <a:lnTo>
                    <a:pt x="638" y="1199"/>
                  </a:lnTo>
                  <a:lnTo>
                    <a:pt x="585" y="1201"/>
                  </a:lnTo>
                  <a:lnTo>
                    <a:pt x="531" y="1199"/>
                  </a:lnTo>
                  <a:lnTo>
                    <a:pt x="425" y="1174"/>
                  </a:lnTo>
                  <a:lnTo>
                    <a:pt x="324" y="1129"/>
                  </a:lnTo>
                  <a:lnTo>
                    <a:pt x="229" y="1064"/>
                  </a:lnTo>
                  <a:lnTo>
                    <a:pt x="146" y="982"/>
                  </a:lnTo>
                  <a:lnTo>
                    <a:pt x="78" y="887"/>
                  </a:lnTo>
                  <a:lnTo>
                    <a:pt x="40" y="807"/>
                  </a:lnTo>
                  <a:lnTo>
                    <a:pt x="21" y="750"/>
                  </a:lnTo>
                  <a:lnTo>
                    <a:pt x="8" y="692"/>
                  </a:lnTo>
                  <a:lnTo>
                    <a:pt x="0" y="631"/>
                  </a:lnTo>
                  <a:lnTo>
                    <a:pt x="0" y="600"/>
                  </a:lnTo>
                  <a:lnTo>
                    <a:pt x="1" y="539"/>
                  </a:lnTo>
                  <a:lnTo>
                    <a:pt x="25" y="421"/>
                  </a:lnTo>
                  <a:lnTo>
                    <a:pt x="70" y="313"/>
                  </a:lnTo>
                  <a:lnTo>
                    <a:pt x="132" y="217"/>
                  </a:lnTo>
                  <a:lnTo>
                    <a:pt x="213" y="137"/>
                  </a:lnTo>
                  <a:lnTo>
                    <a:pt x="306" y="72"/>
                  </a:lnTo>
                  <a:lnTo>
                    <a:pt x="410" y="26"/>
                  </a:lnTo>
                  <a:lnTo>
                    <a:pt x="495" y="6"/>
                  </a:lnTo>
                  <a:lnTo>
                    <a:pt x="555" y="1"/>
                  </a:lnTo>
                  <a:lnTo>
                    <a:pt x="585" y="0"/>
                  </a:lnTo>
                  <a:lnTo>
                    <a:pt x="614" y="1"/>
                  </a:lnTo>
                  <a:lnTo>
                    <a:pt x="674" y="6"/>
                  </a:lnTo>
                  <a:lnTo>
                    <a:pt x="758" y="26"/>
                  </a:lnTo>
                  <a:lnTo>
                    <a:pt x="863" y="72"/>
                  </a:lnTo>
                  <a:lnTo>
                    <a:pt x="957" y="137"/>
                  </a:lnTo>
                  <a:lnTo>
                    <a:pt x="1036" y="217"/>
                  </a:lnTo>
                  <a:lnTo>
                    <a:pt x="1099" y="313"/>
                  </a:lnTo>
                  <a:lnTo>
                    <a:pt x="1143" y="421"/>
                  </a:lnTo>
                  <a:lnTo>
                    <a:pt x="1166" y="539"/>
                  </a:lnTo>
                  <a:lnTo>
                    <a:pt x="1169" y="600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7" name="Rectangle 209">
              <a:extLst>
                <a:ext uri="{FF2B5EF4-FFF2-40B4-BE49-F238E27FC236}">
                  <a16:creationId xmlns:a16="http://schemas.microsoft.com/office/drawing/2014/main" id="{280D57DB-7CD8-4CE0-8770-D1A1EBA42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1276" y="5033515"/>
              <a:ext cx="134949" cy="65197"/>
            </a:xfrm>
            <a:prstGeom prst="rect">
              <a:avLst/>
            </a:prstGeom>
            <a:solidFill>
              <a:srgbClr val="FFC99C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55721" tIns="27861" rIns="55721" bIns="27861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sz="1300">
                <a:solidFill>
                  <a:srgbClr val="000000"/>
                </a:solidFill>
                <a:latin typeface="Bahnschrift SemiBold Condensed" panose="020B0502040204020203" pitchFamily="34" charset="0"/>
              </a:endParaRPr>
            </a:p>
          </p:txBody>
        </p:sp>
        <p:sp>
          <p:nvSpPr>
            <p:cNvPr id="15428" name="Freeform 210">
              <a:extLst>
                <a:ext uri="{FF2B5EF4-FFF2-40B4-BE49-F238E27FC236}">
                  <a16:creationId xmlns:a16="http://schemas.microsoft.com/office/drawing/2014/main" id="{F28F68B3-1E92-4748-B6CB-9C15E0E6C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650" y="5082413"/>
              <a:ext cx="642022" cy="749768"/>
            </a:xfrm>
            <a:custGeom>
              <a:avLst/>
              <a:gdLst>
                <a:gd name="T0" fmla="*/ 128633467 w 1620"/>
                <a:gd name="T1" fmla="*/ 0 h 1884"/>
                <a:gd name="T2" fmla="*/ 99106003 w 1620"/>
                <a:gd name="T3" fmla="*/ 2533850 h 1884"/>
                <a:gd name="T4" fmla="*/ 79158935 w 1620"/>
                <a:gd name="T5" fmla="*/ 8393899 h 1884"/>
                <a:gd name="T6" fmla="*/ 62510353 w 1620"/>
                <a:gd name="T7" fmla="*/ 17421361 h 1884"/>
                <a:gd name="T8" fmla="*/ 48845985 w 1620"/>
                <a:gd name="T9" fmla="*/ 29775022 h 1884"/>
                <a:gd name="T10" fmla="*/ 35652829 w 1620"/>
                <a:gd name="T11" fmla="*/ 49413452 h 1884"/>
                <a:gd name="T12" fmla="*/ 23402098 w 1620"/>
                <a:gd name="T13" fmla="*/ 91224957 h 1884"/>
                <a:gd name="T14" fmla="*/ 2356062 w 1620"/>
                <a:gd name="T15" fmla="*/ 256570689 h 1884"/>
                <a:gd name="T16" fmla="*/ 0 w 1620"/>
                <a:gd name="T17" fmla="*/ 281594395 h 1884"/>
                <a:gd name="T18" fmla="*/ 2827275 w 1620"/>
                <a:gd name="T19" fmla="*/ 291097028 h 1884"/>
                <a:gd name="T20" fmla="*/ 13350095 w 1620"/>
                <a:gd name="T21" fmla="*/ 298223804 h 1884"/>
                <a:gd name="T22" fmla="*/ 20260946 w 1620"/>
                <a:gd name="T23" fmla="*/ 298223804 h 1884"/>
                <a:gd name="T24" fmla="*/ 30941101 w 1620"/>
                <a:gd name="T25" fmla="*/ 291097028 h 1884"/>
                <a:gd name="T26" fmla="*/ 33768376 w 1620"/>
                <a:gd name="T27" fmla="*/ 281594395 h 1884"/>
                <a:gd name="T28" fmla="*/ 42720619 w 1620"/>
                <a:gd name="T29" fmla="*/ 270349467 h 1884"/>
                <a:gd name="T30" fmla="*/ 58426776 w 1620"/>
                <a:gd name="T31" fmla="*/ 97401788 h 1884"/>
                <a:gd name="T32" fmla="*/ 60782838 w 1620"/>
                <a:gd name="T33" fmla="*/ 75545891 h 1884"/>
                <a:gd name="T34" fmla="*/ 72091144 w 1620"/>
                <a:gd name="T35" fmla="*/ 58440913 h 1884"/>
                <a:gd name="T36" fmla="*/ 92038213 w 1620"/>
                <a:gd name="T37" fmla="*/ 50838966 h 1884"/>
                <a:gd name="T38" fmla="*/ 128633467 w 1620"/>
                <a:gd name="T39" fmla="*/ 48938679 h 1884"/>
                <a:gd name="T40" fmla="*/ 145910200 w 1620"/>
                <a:gd name="T41" fmla="*/ 50997357 h 1884"/>
                <a:gd name="T42" fmla="*/ 177165575 w 1620"/>
                <a:gd name="T43" fmla="*/ 54323159 h 1884"/>
                <a:gd name="T44" fmla="*/ 192714396 w 1620"/>
                <a:gd name="T45" fmla="*/ 65092916 h 1884"/>
                <a:gd name="T46" fmla="*/ 199468309 w 1620"/>
                <a:gd name="T47" fmla="*/ 88057545 h 1884"/>
                <a:gd name="T48" fmla="*/ 215174466 w 1620"/>
                <a:gd name="T49" fmla="*/ 270349467 h 1884"/>
                <a:gd name="T50" fmla="*/ 220514345 w 1620"/>
                <a:gd name="T51" fmla="*/ 281594395 h 1884"/>
                <a:gd name="T52" fmla="*/ 223341620 w 1620"/>
                <a:gd name="T53" fmla="*/ 291097028 h 1884"/>
                <a:gd name="T54" fmla="*/ 234021775 w 1620"/>
                <a:gd name="T55" fmla="*/ 298223804 h 1884"/>
                <a:gd name="T56" fmla="*/ 240775291 w 1620"/>
                <a:gd name="T57" fmla="*/ 298223804 h 1884"/>
                <a:gd name="T58" fmla="*/ 251612385 w 1620"/>
                <a:gd name="T59" fmla="*/ 291097028 h 1884"/>
                <a:gd name="T60" fmla="*/ 254439660 w 1620"/>
                <a:gd name="T61" fmla="*/ 281594395 h 1884"/>
                <a:gd name="T62" fmla="*/ 254439660 w 1620"/>
                <a:gd name="T63" fmla="*/ 261955568 h 1884"/>
                <a:gd name="T64" fmla="*/ 230566349 w 1620"/>
                <a:gd name="T65" fmla="*/ 91541738 h 1884"/>
                <a:gd name="T66" fmla="*/ 223027346 w 1620"/>
                <a:gd name="T67" fmla="*/ 54006378 h 1884"/>
                <a:gd name="T68" fmla="*/ 214545918 w 1620"/>
                <a:gd name="T69" fmla="*/ 36901798 h 1884"/>
                <a:gd name="T70" fmla="*/ 202766400 w 1620"/>
                <a:gd name="T71" fmla="*/ 22964630 h 1884"/>
                <a:gd name="T72" fmla="*/ 187688394 w 1620"/>
                <a:gd name="T73" fmla="*/ 12511654 h 1884"/>
                <a:gd name="T74" fmla="*/ 169312298 w 1620"/>
                <a:gd name="T75" fmla="*/ 5068097 h 1884"/>
                <a:gd name="T76" fmla="*/ 142140500 w 1620"/>
                <a:gd name="T77" fmla="*/ 316781 h 18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620" h="1884">
                  <a:moveTo>
                    <a:pt x="824" y="0"/>
                  </a:moveTo>
                  <a:lnTo>
                    <a:pt x="819" y="0"/>
                  </a:lnTo>
                  <a:lnTo>
                    <a:pt x="739" y="2"/>
                  </a:lnTo>
                  <a:lnTo>
                    <a:pt x="631" y="16"/>
                  </a:lnTo>
                  <a:lnTo>
                    <a:pt x="565" y="32"/>
                  </a:lnTo>
                  <a:lnTo>
                    <a:pt x="504" y="53"/>
                  </a:lnTo>
                  <a:lnTo>
                    <a:pt x="448" y="79"/>
                  </a:lnTo>
                  <a:lnTo>
                    <a:pt x="398" y="110"/>
                  </a:lnTo>
                  <a:lnTo>
                    <a:pt x="352" y="146"/>
                  </a:lnTo>
                  <a:lnTo>
                    <a:pt x="311" y="188"/>
                  </a:lnTo>
                  <a:lnTo>
                    <a:pt x="273" y="234"/>
                  </a:lnTo>
                  <a:lnTo>
                    <a:pt x="227" y="312"/>
                  </a:lnTo>
                  <a:lnTo>
                    <a:pt x="180" y="435"/>
                  </a:lnTo>
                  <a:lnTo>
                    <a:pt x="149" y="576"/>
                  </a:lnTo>
                  <a:lnTo>
                    <a:pt x="140" y="655"/>
                  </a:lnTo>
                  <a:lnTo>
                    <a:pt x="15" y="1620"/>
                  </a:lnTo>
                  <a:lnTo>
                    <a:pt x="0" y="1730"/>
                  </a:lnTo>
                  <a:lnTo>
                    <a:pt x="0" y="1778"/>
                  </a:lnTo>
                  <a:lnTo>
                    <a:pt x="1" y="1799"/>
                  </a:lnTo>
                  <a:lnTo>
                    <a:pt x="18" y="1838"/>
                  </a:lnTo>
                  <a:lnTo>
                    <a:pt x="47" y="1866"/>
                  </a:lnTo>
                  <a:lnTo>
                    <a:pt x="85" y="1883"/>
                  </a:lnTo>
                  <a:lnTo>
                    <a:pt x="107" y="1884"/>
                  </a:lnTo>
                  <a:lnTo>
                    <a:pt x="129" y="1883"/>
                  </a:lnTo>
                  <a:lnTo>
                    <a:pt x="168" y="1866"/>
                  </a:lnTo>
                  <a:lnTo>
                    <a:pt x="197" y="1838"/>
                  </a:lnTo>
                  <a:lnTo>
                    <a:pt x="214" y="1799"/>
                  </a:lnTo>
                  <a:lnTo>
                    <a:pt x="215" y="1778"/>
                  </a:lnTo>
                  <a:lnTo>
                    <a:pt x="215" y="1707"/>
                  </a:lnTo>
                  <a:lnTo>
                    <a:pt x="272" y="1707"/>
                  </a:lnTo>
                  <a:lnTo>
                    <a:pt x="342" y="1125"/>
                  </a:lnTo>
                  <a:lnTo>
                    <a:pt x="372" y="615"/>
                  </a:lnTo>
                  <a:lnTo>
                    <a:pt x="373" y="562"/>
                  </a:lnTo>
                  <a:lnTo>
                    <a:pt x="387" y="477"/>
                  </a:lnTo>
                  <a:lnTo>
                    <a:pt x="416" y="413"/>
                  </a:lnTo>
                  <a:lnTo>
                    <a:pt x="459" y="369"/>
                  </a:lnTo>
                  <a:lnTo>
                    <a:pt x="514" y="339"/>
                  </a:lnTo>
                  <a:lnTo>
                    <a:pt x="586" y="321"/>
                  </a:lnTo>
                  <a:lnTo>
                    <a:pt x="714" y="311"/>
                  </a:lnTo>
                  <a:lnTo>
                    <a:pt x="819" y="309"/>
                  </a:lnTo>
                  <a:lnTo>
                    <a:pt x="823" y="322"/>
                  </a:lnTo>
                  <a:lnTo>
                    <a:pt x="929" y="322"/>
                  </a:lnTo>
                  <a:lnTo>
                    <a:pt x="1058" y="330"/>
                  </a:lnTo>
                  <a:lnTo>
                    <a:pt x="1128" y="343"/>
                  </a:lnTo>
                  <a:lnTo>
                    <a:pt x="1185" y="369"/>
                  </a:lnTo>
                  <a:lnTo>
                    <a:pt x="1227" y="411"/>
                  </a:lnTo>
                  <a:lnTo>
                    <a:pt x="1256" y="471"/>
                  </a:lnTo>
                  <a:lnTo>
                    <a:pt x="1270" y="556"/>
                  </a:lnTo>
                  <a:lnTo>
                    <a:pt x="1271" y="608"/>
                  </a:lnTo>
                  <a:lnTo>
                    <a:pt x="1370" y="1707"/>
                  </a:lnTo>
                  <a:lnTo>
                    <a:pt x="1404" y="1707"/>
                  </a:lnTo>
                  <a:lnTo>
                    <a:pt x="1404" y="1778"/>
                  </a:lnTo>
                  <a:lnTo>
                    <a:pt x="1405" y="1799"/>
                  </a:lnTo>
                  <a:lnTo>
                    <a:pt x="1422" y="1838"/>
                  </a:lnTo>
                  <a:lnTo>
                    <a:pt x="1452" y="1866"/>
                  </a:lnTo>
                  <a:lnTo>
                    <a:pt x="1490" y="1883"/>
                  </a:lnTo>
                  <a:lnTo>
                    <a:pt x="1511" y="1884"/>
                  </a:lnTo>
                  <a:lnTo>
                    <a:pt x="1533" y="1883"/>
                  </a:lnTo>
                  <a:lnTo>
                    <a:pt x="1572" y="1866"/>
                  </a:lnTo>
                  <a:lnTo>
                    <a:pt x="1602" y="1838"/>
                  </a:lnTo>
                  <a:lnTo>
                    <a:pt x="1617" y="1799"/>
                  </a:lnTo>
                  <a:lnTo>
                    <a:pt x="1620" y="1778"/>
                  </a:lnTo>
                  <a:lnTo>
                    <a:pt x="1620" y="1730"/>
                  </a:lnTo>
                  <a:lnTo>
                    <a:pt x="1620" y="1654"/>
                  </a:lnTo>
                  <a:lnTo>
                    <a:pt x="1470" y="658"/>
                  </a:lnTo>
                  <a:lnTo>
                    <a:pt x="1468" y="578"/>
                  </a:lnTo>
                  <a:lnTo>
                    <a:pt x="1449" y="435"/>
                  </a:lnTo>
                  <a:lnTo>
                    <a:pt x="1420" y="341"/>
                  </a:lnTo>
                  <a:lnTo>
                    <a:pt x="1396" y="285"/>
                  </a:lnTo>
                  <a:lnTo>
                    <a:pt x="1366" y="233"/>
                  </a:lnTo>
                  <a:lnTo>
                    <a:pt x="1331" y="186"/>
                  </a:lnTo>
                  <a:lnTo>
                    <a:pt x="1291" y="145"/>
                  </a:lnTo>
                  <a:lnTo>
                    <a:pt x="1245" y="109"/>
                  </a:lnTo>
                  <a:lnTo>
                    <a:pt x="1195" y="79"/>
                  </a:lnTo>
                  <a:lnTo>
                    <a:pt x="1139" y="53"/>
                  </a:lnTo>
                  <a:lnTo>
                    <a:pt x="1078" y="32"/>
                  </a:lnTo>
                  <a:lnTo>
                    <a:pt x="1012" y="16"/>
                  </a:lnTo>
                  <a:lnTo>
                    <a:pt x="905" y="2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9" name="Freeform 211">
              <a:extLst>
                <a:ext uri="{FF2B5EF4-FFF2-40B4-BE49-F238E27FC236}">
                  <a16:creationId xmlns:a16="http://schemas.microsoft.com/office/drawing/2014/main" id="{C7A749BF-FBB7-4017-901F-0FACAAA38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311" y="5563243"/>
              <a:ext cx="318967" cy="688647"/>
            </a:xfrm>
            <a:custGeom>
              <a:avLst/>
              <a:gdLst>
                <a:gd name="T0" fmla="*/ 0 w 809"/>
                <a:gd name="T1" fmla="*/ 0 h 1728"/>
                <a:gd name="T2" fmla="*/ 9326926 w 809"/>
                <a:gd name="T3" fmla="*/ 273170882 h 1728"/>
                <a:gd name="T4" fmla="*/ 37152756 w 809"/>
                <a:gd name="T5" fmla="*/ 273011871 h 1728"/>
                <a:gd name="T6" fmla="*/ 61869741 w 809"/>
                <a:gd name="T7" fmla="*/ 63687095 h 1728"/>
                <a:gd name="T8" fmla="*/ 87519183 w 809"/>
                <a:gd name="T9" fmla="*/ 274441372 h 1728"/>
                <a:gd name="T10" fmla="*/ 114878587 w 809"/>
                <a:gd name="T11" fmla="*/ 274441372 h 1728"/>
                <a:gd name="T12" fmla="*/ 125760132 w 809"/>
                <a:gd name="T13" fmla="*/ 0 h 1728"/>
                <a:gd name="T14" fmla="*/ 0 w 809"/>
                <a:gd name="T15" fmla="*/ 0 h 17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09" h="1728">
                  <a:moveTo>
                    <a:pt x="0" y="0"/>
                  </a:moveTo>
                  <a:lnTo>
                    <a:pt x="60" y="1720"/>
                  </a:lnTo>
                  <a:lnTo>
                    <a:pt x="239" y="1719"/>
                  </a:lnTo>
                  <a:lnTo>
                    <a:pt x="398" y="401"/>
                  </a:lnTo>
                  <a:lnTo>
                    <a:pt x="563" y="1728"/>
                  </a:lnTo>
                  <a:lnTo>
                    <a:pt x="739" y="1728"/>
                  </a:lnTo>
                  <a:lnTo>
                    <a:pt x="8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AD3D8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30" name="Freeform 212">
              <a:extLst>
                <a:ext uri="{FF2B5EF4-FFF2-40B4-BE49-F238E27FC236}">
                  <a16:creationId xmlns:a16="http://schemas.microsoft.com/office/drawing/2014/main" id="{58098890-E3B2-4706-A2B9-1A5490591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1829" y="5086489"/>
              <a:ext cx="637934" cy="631597"/>
            </a:xfrm>
            <a:custGeom>
              <a:avLst/>
              <a:gdLst>
                <a:gd name="T0" fmla="*/ 126540572 w 1614"/>
                <a:gd name="T1" fmla="*/ 36811890 h 1589"/>
                <a:gd name="T2" fmla="*/ 112949100 w 1614"/>
                <a:gd name="T3" fmla="*/ 18484845 h 1589"/>
                <a:gd name="T4" fmla="*/ 98576613 w 1614"/>
                <a:gd name="T5" fmla="*/ 0 h 1589"/>
                <a:gd name="T6" fmla="*/ 90921800 w 1614"/>
                <a:gd name="T7" fmla="*/ 1421789 h 1589"/>
                <a:gd name="T8" fmla="*/ 76705437 w 1614"/>
                <a:gd name="T9" fmla="*/ 5687553 h 1589"/>
                <a:gd name="T10" fmla="*/ 64207622 w 1614"/>
                <a:gd name="T11" fmla="*/ 11849300 h 1589"/>
                <a:gd name="T12" fmla="*/ 53115713 w 1614"/>
                <a:gd name="T13" fmla="*/ 19591034 h 1589"/>
                <a:gd name="T14" fmla="*/ 43742352 w 1614"/>
                <a:gd name="T15" fmla="*/ 28912356 h 1589"/>
                <a:gd name="T16" fmla="*/ 35931415 w 1614"/>
                <a:gd name="T17" fmla="*/ 39971862 h 1589"/>
                <a:gd name="T18" fmla="*/ 29838632 w 1614"/>
                <a:gd name="T19" fmla="*/ 52453157 h 1589"/>
                <a:gd name="T20" fmla="*/ 25151753 w 1614"/>
                <a:gd name="T21" fmla="*/ 66356241 h 1589"/>
                <a:gd name="T22" fmla="*/ 23433600 w 1614"/>
                <a:gd name="T23" fmla="*/ 73939777 h 1589"/>
                <a:gd name="T24" fmla="*/ 10935786 w 1614"/>
                <a:gd name="T25" fmla="*/ 166838593 h 1589"/>
                <a:gd name="T26" fmla="*/ 0 w 1614"/>
                <a:gd name="T27" fmla="*/ 251047684 h 1589"/>
                <a:gd name="T28" fmla="*/ 43430104 w 1614"/>
                <a:gd name="T29" fmla="*/ 251047684 h 1589"/>
                <a:gd name="T30" fmla="*/ 61551935 w 1614"/>
                <a:gd name="T31" fmla="*/ 111225464 h 1589"/>
                <a:gd name="T32" fmla="*/ 62176826 w 1614"/>
                <a:gd name="T33" fmla="*/ 222451325 h 1589"/>
                <a:gd name="T34" fmla="*/ 189341894 w 1614"/>
                <a:gd name="T35" fmla="*/ 224031311 h 1589"/>
                <a:gd name="T36" fmla="*/ 192622867 w 1614"/>
                <a:gd name="T37" fmla="*/ 114701434 h 1589"/>
                <a:gd name="T38" fmla="*/ 210275932 w 1614"/>
                <a:gd name="T39" fmla="*/ 251047684 h 1589"/>
                <a:gd name="T40" fmla="*/ 252143611 w 1614"/>
                <a:gd name="T41" fmla="*/ 251047684 h 1589"/>
                <a:gd name="T42" fmla="*/ 249331405 w 1614"/>
                <a:gd name="T43" fmla="*/ 228770873 h 1589"/>
                <a:gd name="T44" fmla="*/ 235271561 w 1614"/>
                <a:gd name="T45" fmla="*/ 125760939 h 1589"/>
                <a:gd name="T46" fmla="*/ 227460229 w 1614"/>
                <a:gd name="T47" fmla="*/ 70622005 h 1589"/>
                <a:gd name="T48" fmla="*/ 225429433 w 1614"/>
                <a:gd name="T49" fmla="*/ 60984685 h 1589"/>
                <a:gd name="T50" fmla="*/ 223398637 w 1614"/>
                <a:gd name="T51" fmla="*/ 54822938 h 1589"/>
                <a:gd name="T52" fmla="*/ 218243387 w 1614"/>
                <a:gd name="T53" fmla="*/ 43763432 h 1589"/>
                <a:gd name="T54" fmla="*/ 211994480 w 1614"/>
                <a:gd name="T55" fmla="*/ 33651917 h 1589"/>
                <a:gd name="T56" fmla="*/ 204339272 w 1614"/>
                <a:gd name="T57" fmla="*/ 24804392 h 1589"/>
                <a:gd name="T58" fmla="*/ 195590802 w 1614"/>
                <a:gd name="T59" fmla="*/ 17063056 h 1589"/>
                <a:gd name="T60" fmla="*/ 185749069 w 1614"/>
                <a:gd name="T61" fmla="*/ 10427511 h 1589"/>
                <a:gd name="T62" fmla="*/ 174501036 w 1614"/>
                <a:gd name="T63" fmla="*/ 5055558 h 1589"/>
                <a:gd name="T64" fmla="*/ 162003221 w 1614"/>
                <a:gd name="T65" fmla="*/ 1421789 h 1589"/>
                <a:gd name="T66" fmla="*/ 155597794 w 1614"/>
                <a:gd name="T67" fmla="*/ 157800 h 1589"/>
                <a:gd name="T68" fmla="*/ 126540572 w 1614"/>
                <a:gd name="T69" fmla="*/ 36811890 h 1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14" h="1589">
                  <a:moveTo>
                    <a:pt x="810" y="233"/>
                  </a:moveTo>
                  <a:lnTo>
                    <a:pt x="723" y="117"/>
                  </a:lnTo>
                  <a:lnTo>
                    <a:pt x="631" y="0"/>
                  </a:lnTo>
                  <a:lnTo>
                    <a:pt x="582" y="9"/>
                  </a:lnTo>
                  <a:lnTo>
                    <a:pt x="491" y="36"/>
                  </a:lnTo>
                  <a:lnTo>
                    <a:pt x="411" y="75"/>
                  </a:lnTo>
                  <a:lnTo>
                    <a:pt x="340" y="124"/>
                  </a:lnTo>
                  <a:lnTo>
                    <a:pt x="280" y="183"/>
                  </a:lnTo>
                  <a:lnTo>
                    <a:pt x="230" y="253"/>
                  </a:lnTo>
                  <a:lnTo>
                    <a:pt x="191" y="332"/>
                  </a:lnTo>
                  <a:lnTo>
                    <a:pt x="161" y="420"/>
                  </a:lnTo>
                  <a:lnTo>
                    <a:pt x="150" y="468"/>
                  </a:lnTo>
                  <a:lnTo>
                    <a:pt x="70" y="1056"/>
                  </a:lnTo>
                  <a:lnTo>
                    <a:pt x="0" y="1589"/>
                  </a:lnTo>
                  <a:lnTo>
                    <a:pt x="278" y="1589"/>
                  </a:lnTo>
                  <a:lnTo>
                    <a:pt x="394" y="704"/>
                  </a:lnTo>
                  <a:lnTo>
                    <a:pt x="398" y="1408"/>
                  </a:lnTo>
                  <a:lnTo>
                    <a:pt x="1212" y="1418"/>
                  </a:lnTo>
                  <a:lnTo>
                    <a:pt x="1233" y="726"/>
                  </a:lnTo>
                  <a:lnTo>
                    <a:pt x="1346" y="1589"/>
                  </a:lnTo>
                  <a:lnTo>
                    <a:pt x="1614" y="1589"/>
                  </a:lnTo>
                  <a:lnTo>
                    <a:pt x="1596" y="1448"/>
                  </a:lnTo>
                  <a:lnTo>
                    <a:pt x="1506" y="796"/>
                  </a:lnTo>
                  <a:lnTo>
                    <a:pt x="1456" y="447"/>
                  </a:lnTo>
                  <a:lnTo>
                    <a:pt x="1443" y="386"/>
                  </a:lnTo>
                  <a:lnTo>
                    <a:pt x="1430" y="347"/>
                  </a:lnTo>
                  <a:lnTo>
                    <a:pt x="1397" y="277"/>
                  </a:lnTo>
                  <a:lnTo>
                    <a:pt x="1357" y="213"/>
                  </a:lnTo>
                  <a:lnTo>
                    <a:pt x="1308" y="157"/>
                  </a:lnTo>
                  <a:lnTo>
                    <a:pt x="1252" y="108"/>
                  </a:lnTo>
                  <a:lnTo>
                    <a:pt x="1189" y="66"/>
                  </a:lnTo>
                  <a:lnTo>
                    <a:pt x="1117" y="32"/>
                  </a:lnTo>
                  <a:lnTo>
                    <a:pt x="1037" y="9"/>
                  </a:lnTo>
                  <a:lnTo>
                    <a:pt x="996" y="1"/>
                  </a:lnTo>
                  <a:lnTo>
                    <a:pt x="810" y="233"/>
                  </a:lnTo>
                  <a:close/>
                </a:path>
              </a:pathLst>
            </a:custGeom>
            <a:solidFill>
              <a:srgbClr val="D8493B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31" name="Freeform 213">
              <a:extLst>
                <a:ext uri="{FF2B5EF4-FFF2-40B4-BE49-F238E27FC236}">
                  <a16:creationId xmlns:a16="http://schemas.microsoft.com/office/drawing/2014/main" id="{9826115F-02CF-46EE-A052-D282EB7E5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524" y="6243740"/>
              <a:ext cx="179930" cy="57048"/>
            </a:xfrm>
            <a:custGeom>
              <a:avLst/>
              <a:gdLst>
                <a:gd name="T0" fmla="*/ 71612543 w 446"/>
                <a:gd name="T1" fmla="*/ 0 h 146"/>
                <a:gd name="T2" fmla="*/ 72589249 w 446"/>
                <a:gd name="T3" fmla="*/ 22290920 h 146"/>
                <a:gd name="T4" fmla="*/ 4394568 w 446"/>
                <a:gd name="T5" fmla="*/ 22290920 h 146"/>
                <a:gd name="T6" fmla="*/ 1464856 w 446"/>
                <a:gd name="T7" fmla="*/ 21985752 h 146"/>
                <a:gd name="T8" fmla="*/ 0 w 446"/>
                <a:gd name="T9" fmla="*/ 19848015 h 146"/>
                <a:gd name="T10" fmla="*/ 2604144 w 446"/>
                <a:gd name="T11" fmla="*/ 16489216 h 146"/>
                <a:gd name="T12" fmla="*/ 8300582 w 446"/>
                <a:gd name="T13" fmla="*/ 12977639 h 146"/>
                <a:gd name="T14" fmla="*/ 11881028 w 446"/>
                <a:gd name="T15" fmla="*/ 11145460 h 146"/>
                <a:gd name="T16" fmla="*/ 24738761 w 446"/>
                <a:gd name="T17" fmla="*/ 5648924 h 146"/>
                <a:gd name="T18" fmla="*/ 41177344 w 446"/>
                <a:gd name="T19" fmla="*/ 610726 h 146"/>
                <a:gd name="T20" fmla="*/ 42804782 w 446"/>
                <a:gd name="T21" fmla="*/ 305168 h 146"/>
                <a:gd name="T22" fmla="*/ 71612543 w 446"/>
                <a:gd name="T23" fmla="*/ 0 h 1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6" h="146">
                  <a:moveTo>
                    <a:pt x="440" y="0"/>
                  </a:moveTo>
                  <a:lnTo>
                    <a:pt x="446" y="146"/>
                  </a:lnTo>
                  <a:lnTo>
                    <a:pt x="27" y="146"/>
                  </a:lnTo>
                  <a:lnTo>
                    <a:pt x="9" y="144"/>
                  </a:lnTo>
                  <a:lnTo>
                    <a:pt x="0" y="130"/>
                  </a:lnTo>
                  <a:lnTo>
                    <a:pt x="16" y="108"/>
                  </a:lnTo>
                  <a:lnTo>
                    <a:pt x="51" y="85"/>
                  </a:lnTo>
                  <a:lnTo>
                    <a:pt x="73" y="73"/>
                  </a:lnTo>
                  <a:lnTo>
                    <a:pt x="152" y="37"/>
                  </a:lnTo>
                  <a:lnTo>
                    <a:pt x="253" y="4"/>
                  </a:lnTo>
                  <a:lnTo>
                    <a:pt x="263" y="2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rgbClr val="433934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32" name="Freeform 214">
              <a:extLst>
                <a:ext uri="{FF2B5EF4-FFF2-40B4-BE49-F238E27FC236}">
                  <a16:creationId xmlns:a16="http://schemas.microsoft.com/office/drawing/2014/main" id="{A5A46ED5-55C5-4922-914D-36FCCFD39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046" y="6247814"/>
              <a:ext cx="184018" cy="52974"/>
            </a:xfrm>
            <a:custGeom>
              <a:avLst/>
              <a:gdLst>
                <a:gd name="T0" fmla="*/ 1715395 w 466"/>
                <a:gd name="T1" fmla="*/ 0 h 135"/>
                <a:gd name="T2" fmla="*/ 0 w 466"/>
                <a:gd name="T3" fmla="*/ 20786998 h 135"/>
                <a:gd name="T4" fmla="*/ 68144314 w 466"/>
                <a:gd name="T5" fmla="*/ 20786998 h 135"/>
                <a:gd name="T6" fmla="*/ 70951181 w 466"/>
                <a:gd name="T7" fmla="*/ 20478964 h 135"/>
                <a:gd name="T8" fmla="*/ 72666576 w 466"/>
                <a:gd name="T9" fmla="*/ 18785365 h 135"/>
                <a:gd name="T10" fmla="*/ 70015690 w 466"/>
                <a:gd name="T11" fmla="*/ 15705810 h 135"/>
                <a:gd name="T12" fmla="*/ 64401956 w 466"/>
                <a:gd name="T13" fmla="*/ 12318221 h 135"/>
                <a:gd name="T14" fmla="*/ 60971166 w 466"/>
                <a:gd name="T15" fmla="*/ 10470409 h 135"/>
                <a:gd name="T16" fmla="*/ 54265960 w 466"/>
                <a:gd name="T17" fmla="*/ 7545067 h 135"/>
                <a:gd name="T18" fmla="*/ 42570945 w 466"/>
                <a:gd name="T19" fmla="*/ 3387589 h 135"/>
                <a:gd name="T20" fmla="*/ 30407592 w 466"/>
                <a:gd name="T21" fmla="*/ 153821 h 135"/>
                <a:gd name="T22" fmla="*/ 28536611 w 466"/>
                <a:gd name="T23" fmla="*/ 0 h 135"/>
                <a:gd name="T24" fmla="*/ 1715395 w 466"/>
                <a:gd name="T25" fmla="*/ 0 h 1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6" h="135">
                  <a:moveTo>
                    <a:pt x="11" y="0"/>
                  </a:moveTo>
                  <a:lnTo>
                    <a:pt x="0" y="135"/>
                  </a:lnTo>
                  <a:lnTo>
                    <a:pt x="437" y="135"/>
                  </a:lnTo>
                  <a:lnTo>
                    <a:pt x="455" y="133"/>
                  </a:lnTo>
                  <a:lnTo>
                    <a:pt x="466" y="122"/>
                  </a:lnTo>
                  <a:lnTo>
                    <a:pt x="449" y="102"/>
                  </a:lnTo>
                  <a:lnTo>
                    <a:pt x="413" y="80"/>
                  </a:lnTo>
                  <a:lnTo>
                    <a:pt x="391" y="68"/>
                  </a:lnTo>
                  <a:lnTo>
                    <a:pt x="348" y="49"/>
                  </a:lnTo>
                  <a:lnTo>
                    <a:pt x="273" y="22"/>
                  </a:lnTo>
                  <a:lnTo>
                    <a:pt x="195" y="1"/>
                  </a:lnTo>
                  <a:lnTo>
                    <a:pt x="18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33934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33" name="Freeform 215">
              <a:extLst>
                <a:ext uri="{FF2B5EF4-FFF2-40B4-BE49-F238E27FC236}">
                  <a16:creationId xmlns:a16="http://schemas.microsoft.com/office/drawing/2014/main" id="{27B3E5C6-0366-422D-B786-A786452BE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703" y="4532313"/>
              <a:ext cx="470273" cy="293388"/>
            </a:xfrm>
            <a:custGeom>
              <a:avLst/>
              <a:gdLst>
                <a:gd name="T0" fmla="*/ 127454284 w 1187"/>
                <a:gd name="T1" fmla="*/ 8104046 h 736"/>
                <a:gd name="T2" fmla="*/ 118507607 w 1187"/>
                <a:gd name="T3" fmla="*/ 5402565 h 736"/>
                <a:gd name="T4" fmla="*/ 103439062 w 1187"/>
                <a:gd name="T5" fmla="*/ 2224726 h 736"/>
                <a:gd name="T6" fmla="*/ 92608520 w 1187"/>
                <a:gd name="T7" fmla="*/ 1112164 h 736"/>
                <a:gd name="T8" fmla="*/ 81621089 w 1187"/>
                <a:gd name="T9" fmla="*/ 1112164 h 736"/>
                <a:gd name="T10" fmla="*/ 70476768 w 1187"/>
                <a:gd name="T11" fmla="*/ 2701482 h 736"/>
                <a:gd name="T12" fmla="*/ 59489336 w 1187"/>
                <a:gd name="T13" fmla="*/ 6197024 h 736"/>
                <a:gd name="T14" fmla="*/ 48658795 w 1187"/>
                <a:gd name="T15" fmla="*/ 11758640 h 736"/>
                <a:gd name="T16" fmla="*/ 43635946 w 1187"/>
                <a:gd name="T17" fmla="*/ 15731337 h 736"/>
                <a:gd name="T18" fmla="*/ 43321771 w 1187"/>
                <a:gd name="T19" fmla="*/ 11281885 h 736"/>
                <a:gd name="T20" fmla="*/ 44106615 w 1187"/>
                <a:gd name="T21" fmla="*/ 3336890 h 736"/>
                <a:gd name="T22" fmla="*/ 45362526 w 1187"/>
                <a:gd name="T23" fmla="*/ 0 h 736"/>
                <a:gd name="T24" fmla="*/ 44577681 w 1187"/>
                <a:gd name="T25" fmla="*/ 1271215 h 736"/>
                <a:gd name="T26" fmla="*/ 40496567 w 1187"/>
                <a:gd name="T27" fmla="*/ 9375261 h 736"/>
                <a:gd name="T28" fmla="*/ 37671363 w 1187"/>
                <a:gd name="T29" fmla="*/ 16684848 h 736"/>
                <a:gd name="T30" fmla="*/ 36572343 w 1187"/>
                <a:gd name="T31" fmla="*/ 20816198 h 736"/>
                <a:gd name="T32" fmla="*/ 34375094 w 1187"/>
                <a:gd name="T33" fmla="*/ 22246464 h 736"/>
                <a:gd name="T34" fmla="*/ 31706780 w 1187"/>
                <a:gd name="T35" fmla="*/ 24470792 h 736"/>
                <a:gd name="T36" fmla="*/ 23387663 w 1187"/>
                <a:gd name="T37" fmla="*/ 24788894 h 736"/>
                <a:gd name="T38" fmla="*/ 11144321 w 1187"/>
                <a:gd name="T39" fmla="*/ 27649029 h 736"/>
                <a:gd name="T40" fmla="*/ 10045697 w 1187"/>
                <a:gd name="T41" fmla="*/ 28284437 h 736"/>
                <a:gd name="T42" fmla="*/ 13498856 w 1187"/>
                <a:gd name="T43" fmla="*/ 27649029 h 736"/>
                <a:gd name="T44" fmla="*/ 21346908 w 1187"/>
                <a:gd name="T45" fmla="*/ 28920244 h 736"/>
                <a:gd name="T46" fmla="*/ 25584911 w 1187"/>
                <a:gd name="T47" fmla="*/ 30032408 h 736"/>
                <a:gd name="T48" fmla="*/ 20405173 w 1187"/>
                <a:gd name="T49" fmla="*/ 35434972 h 736"/>
                <a:gd name="T50" fmla="*/ 12714011 w 1187"/>
                <a:gd name="T51" fmla="*/ 46240500 h 736"/>
                <a:gd name="T52" fmla="*/ 8004942 w 1187"/>
                <a:gd name="T53" fmla="*/ 54662250 h 736"/>
                <a:gd name="T54" fmla="*/ 4081114 w 1187"/>
                <a:gd name="T55" fmla="*/ 64355216 h 736"/>
                <a:gd name="T56" fmla="*/ 1412800 w 1187"/>
                <a:gd name="T57" fmla="*/ 75160744 h 736"/>
                <a:gd name="T58" fmla="*/ 0 w 1187"/>
                <a:gd name="T59" fmla="*/ 87078435 h 736"/>
                <a:gd name="T60" fmla="*/ 156890 w 1187"/>
                <a:gd name="T61" fmla="*/ 100585046 h 736"/>
                <a:gd name="T62" fmla="*/ 1255514 w 1187"/>
                <a:gd name="T63" fmla="*/ 107576530 h 736"/>
                <a:gd name="T64" fmla="*/ 5964583 w 1187"/>
                <a:gd name="T65" fmla="*/ 102333017 h 736"/>
                <a:gd name="T66" fmla="*/ 27939446 w 1187"/>
                <a:gd name="T67" fmla="*/ 75001692 h 736"/>
                <a:gd name="T68" fmla="*/ 37828253 w 1187"/>
                <a:gd name="T69" fmla="*/ 60382918 h 736"/>
                <a:gd name="T70" fmla="*/ 42536926 w 1187"/>
                <a:gd name="T71" fmla="*/ 51802116 h 736"/>
                <a:gd name="T72" fmla="*/ 43792836 w 1187"/>
                <a:gd name="T73" fmla="*/ 47988471 h 736"/>
                <a:gd name="T74" fmla="*/ 61058630 w 1187"/>
                <a:gd name="T75" fmla="*/ 54979955 h 736"/>
                <a:gd name="T76" fmla="*/ 139383450 w 1187"/>
                <a:gd name="T77" fmla="*/ 89461814 h 736"/>
                <a:gd name="T78" fmla="*/ 171560899 w 1187"/>
                <a:gd name="T79" fmla="*/ 105669907 h 736"/>
                <a:gd name="T80" fmla="*/ 181449706 w 1187"/>
                <a:gd name="T81" fmla="*/ 112343687 h 736"/>
                <a:gd name="T82" fmla="*/ 185373931 w 1187"/>
                <a:gd name="T83" fmla="*/ 115839628 h 736"/>
                <a:gd name="T84" fmla="*/ 186001886 w 1187"/>
                <a:gd name="T85" fmla="*/ 116951792 h 736"/>
                <a:gd name="T86" fmla="*/ 186315665 w 1187"/>
                <a:gd name="T87" fmla="*/ 114409361 h 736"/>
                <a:gd name="T88" fmla="*/ 186315665 w 1187"/>
                <a:gd name="T89" fmla="*/ 96135594 h 736"/>
                <a:gd name="T90" fmla="*/ 184745975 w 1187"/>
                <a:gd name="T91" fmla="*/ 79768849 h 736"/>
                <a:gd name="T92" fmla="*/ 180351082 w 1187"/>
                <a:gd name="T93" fmla="*/ 61336030 h 736"/>
                <a:gd name="T94" fmla="*/ 174386499 w 1187"/>
                <a:gd name="T95" fmla="*/ 47352664 h 736"/>
                <a:gd name="T96" fmla="*/ 169049871 w 1187"/>
                <a:gd name="T97" fmla="*/ 38613209 h 736"/>
                <a:gd name="T98" fmla="*/ 162614223 w 1187"/>
                <a:gd name="T99" fmla="*/ 30032408 h 736"/>
                <a:gd name="T100" fmla="*/ 154451995 w 1187"/>
                <a:gd name="T101" fmla="*/ 22405117 h 736"/>
                <a:gd name="T102" fmla="*/ 144877364 w 1187"/>
                <a:gd name="T103" fmla="*/ 15731337 h 736"/>
                <a:gd name="T104" fmla="*/ 133733042 w 1187"/>
                <a:gd name="T105" fmla="*/ 10328772 h 736"/>
                <a:gd name="T106" fmla="*/ 127454284 w 1187"/>
                <a:gd name="T107" fmla="*/ 8104046 h 7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87" h="736">
                  <a:moveTo>
                    <a:pt x="812" y="51"/>
                  </a:moveTo>
                  <a:lnTo>
                    <a:pt x="755" y="34"/>
                  </a:lnTo>
                  <a:lnTo>
                    <a:pt x="659" y="14"/>
                  </a:lnTo>
                  <a:lnTo>
                    <a:pt x="590" y="7"/>
                  </a:lnTo>
                  <a:lnTo>
                    <a:pt x="520" y="7"/>
                  </a:lnTo>
                  <a:lnTo>
                    <a:pt x="449" y="17"/>
                  </a:lnTo>
                  <a:lnTo>
                    <a:pt x="379" y="39"/>
                  </a:lnTo>
                  <a:lnTo>
                    <a:pt x="310" y="74"/>
                  </a:lnTo>
                  <a:lnTo>
                    <a:pt x="278" y="99"/>
                  </a:lnTo>
                  <a:lnTo>
                    <a:pt x="276" y="71"/>
                  </a:lnTo>
                  <a:lnTo>
                    <a:pt x="281" y="21"/>
                  </a:lnTo>
                  <a:lnTo>
                    <a:pt x="289" y="0"/>
                  </a:lnTo>
                  <a:lnTo>
                    <a:pt x="284" y="8"/>
                  </a:lnTo>
                  <a:lnTo>
                    <a:pt x="258" y="59"/>
                  </a:lnTo>
                  <a:lnTo>
                    <a:pt x="240" y="105"/>
                  </a:lnTo>
                  <a:lnTo>
                    <a:pt x="233" y="131"/>
                  </a:lnTo>
                  <a:lnTo>
                    <a:pt x="219" y="140"/>
                  </a:lnTo>
                  <a:lnTo>
                    <a:pt x="202" y="154"/>
                  </a:lnTo>
                  <a:lnTo>
                    <a:pt x="149" y="156"/>
                  </a:lnTo>
                  <a:lnTo>
                    <a:pt x="71" y="174"/>
                  </a:lnTo>
                  <a:lnTo>
                    <a:pt x="64" y="178"/>
                  </a:lnTo>
                  <a:lnTo>
                    <a:pt x="86" y="174"/>
                  </a:lnTo>
                  <a:lnTo>
                    <a:pt x="136" y="182"/>
                  </a:lnTo>
                  <a:lnTo>
                    <a:pt x="163" y="189"/>
                  </a:lnTo>
                  <a:lnTo>
                    <a:pt x="130" y="223"/>
                  </a:lnTo>
                  <a:lnTo>
                    <a:pt x="81" y="291"/>
                  </a:lnTo>
                  <a:lnTo>
                    <a:pt x="51" y="344"/>
                  </a:lnTo>
                  <a:lnTo>
                    <a:pt x="26" y="405"/>
                  </a:lnTo>
                  <a:lnTo>
                    <a:pt x="9" y="473"/>
                  </a:lnTo>
                  <a:lnTo>
                    <a:pt x="0" y="548"/>
                  </a:lnTo>
                  <a:lnTo>
                    <a:pt x="1" y="633"/>
                  </a:lnTo>
                  <a:lnTo>
                    <a:pt x="8" y="677"/>
                  </a:lnTo>
                  <a:lnTo>
                    <a:pt x="38" y="644"/>
                  </a:lnTo>
                  <a:lnTo>
                    <a:pt x="178" y="472"/>
                  </a:lnTo>
                  <a:lnTo>
                    <a:pt x="241" y="380"/>
                  </a:lnTo>
                  <a:lnTo>
                    <a:pt x="271" y="326"/>
                  </a:lnTo>
                  <a:lnTo>
                    <a:pt x="279" y="302"/>
                  </a:lnTo>
                  <a:lnTo>
                    <a:pt x="389" y="346"/>
                  </a:lnTo>
                  <a:lnTo>
                    <a:pt x="888" y="563"/>
                  </a:lnTo>
                  <a:lnTo>
                    <a:pt x="1093" y="665"/>
                  </a:lnTo>
                  <a:lnTo>
                    <a:pt x="1156" y="707"/>
                  </a:lnTo>
                  <a:lnTo>
                    <a:pt x="1181" y="729"/>
                  </a:lnTo>
                  <a:lnTo>
                    <a:pt x="1185" y="736"/>
                  </a:lnTo>
                  <a:lnTo>
                    <a:pt x="1187" y="720"/>
                  </a:lnTo>
                  <a:lnTo>
                    <a:pt x="1187" y="605"/>
                  </a:lnTo>
                  <a:lnTo>
                    <a:pt x="1177" y="502"/>
                  </a:lnTo>
                  <a:lnTo>
                    <a:pt x="1149" y="386"/>
                  </a:lnTo>
                  <a:lnTo>
                    <a:pt x="1111" y="298"/>
                  </a:lnTo>
                  <a:lnTo>
                    <a:pt x="1077" y="243"/>
                  </a:lnTo>
                  <a:lnTo>
                    <a:pt x="1036" y="189"/>
                  </a:lnTo>
                  <a:lnTo>
                    <a:pt x="984" y="141"/>
                  </a:lnTo>
                  <a:lnTo>
                    <a:pt x="923" y="99"/>
                  </a:lnTo>
                  <a:lnTo>
                    <a:pt x="852" y="65"/>
                  </a:lnTo>
                  <a:lnTo>
                    <a:pt x="812" y="51"/>
                  </a:lnTo>
                  <a:close/>
                </a:path>
              </a:pathLst>
            </a:custGeom>
            <a:solidFill>
              <a:srgbClr val="522E2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</p:grpSp>
      <p:grpSp>
        <p:nvGrpSpPr>
          <p:cNvPr id="15371" name="Group 64">
            <a:extLst>
              <a:ext uri="{FF2B5EF4-FFF2-40B4-BE49-F238E27FC236}">
                <a16:creationId xmlns:a16="http://schemas.microsoft.com/office/drawing/2014/main" id="{EB2D44D7-BC87-48F0-BEBA-BE86F2BF53C8}"/>
              </a:ext>
            </a:extLst>
          </p:cNvPr>
          <p:cNvGrpSpPr>
            <a:grpSpLocks/>
          </p:cNvGrpSpPr>
          <p:nvPr/>
        </p:nvGrpSpPr>
        <p:grpSpPr bwMode="auto">
          <a:xfrm>
            <a:off x="2849563" y="1754188"/>
            <a:ext cx="225425" cy="558800"/>
            <a:chOff x="1553369" y="4646613"/>
            <a:chExt cx="665162" cy="1654175"/>
          </a:xfrm>
        </p:grpSpPr>
        <p:sp>
          <p:nvSpPr>
            <p:cNvPr id="15415" name="Freeform 196">
              <a:extLst>
                <a:ext uri="{FF2B5EF4-FFF2-40B4-BE49-F238E27FC236}">
                  <a16:creationId xmlns:a16="http://schemas.microsoft.com/office/drawing/2014/main" id="{A1181620-8F3D-4924-B232-D78E9338C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4836" y="5092553"/>
              <a:ext cx="646049" cy="670818"/>
            </a:xfrm>
            <a:custGeom>
              <a:avLst/>
              <a:gdLst>
                <a:gd name="T0" fmla="*/ 225197803 w 1624"/>
                <a:gd name="T1" fmla="*/ 109557425 h 1692"/>
                <a:gd name="T2" fmla="*/ 225039473 w 1624"/>
                <a:gd name="T3" fmla="*/ 99811930 h 1692"/>
                <a:gd name="T4" fmla="*/ 223140312 w 1624"/>
                <a:gd name="T5" fmla="*/ 82049922 h 1692"/>
                <a:gd name="T6" fmla="*/ 219184058 w 1624"/>
                <a:gd name="T7" fmla="*/ 66331689 h 1692"/>
                <a:gd name="T8" fmla="*/ 213011982 w 1624"/>
                <a:gd name="T9" fmla="*/ 52971231 h 1692"/>
                <a:gd name="T10" fmla="*/ 204466154 w 1624"/>
                <a:gd name="T11" fmla="*/ 41496754 h 1692"/>
                <a:gd name="T12" fmla="*/ 193546574 w 1624"/>
                <a:gd name="T13" fmla="*/ 32065655 h 1692"/>
                <a:gd name="T14" fmla="*/ 180094911 w 1624"/>
                <a:gd name="T15" fmla="*/ 24992332 h 1692"/>
                <a:gd name="T16" fmla="*/ 163636176 w 1624"/>
                <a:gd name="T17" fmla="*/ 19962386 h 1692"/>
                <a:gd name="T18" fmla="*/ 154140767 w 1624"/>
                <a:gd name="T19" fmla="*/ 18076008 h 1692"/>
                <a:gd name="T20" fmla="*/ 154140767 w 1624"/>
                <a:gd name="T21" fmla="*/ 0 h 1692"/>
                <a:gd name="T22" fmla="*/ 102866197 w 1624"/>
                <a:gd name="T23" fmla="*/ 0 h 1692"/>
                <a:gd name="T24" fmla="*/ 102866197 w 1624"/>
                <a:gd name="T25" fmla="*/ 18076008 h 1692"/>
                <a:gd name="T26" fmla="*/ 93687448 w 1624"/>
                <a:gd name="T27" fmla="*/ 19962386 h 1692"/>
                <a:gd name="T28" fmla="*/ 77228713 w 1624"/>
                <a:gd name="T29" fmla="*/ 24992332 h 1692"/>
                <a:gd name="T30" fmla="*/ 63777050 w 1624"/>
                <a:gd name="T31" fmla="*/ 32065655 h 1692"/>
                <a:gd name="T32" fmla="*/ 52699140 w 1624"/>
                <a:gd name="T33" fmla="*/ 41496754 h 1692"/>
                <a:gd name="T34" fmla="*/ 43994982 w 1624"/>
                <a:gd name="T35" fmla="*/ 52971231 h 1692"/>
                <a:gd name="T36" fmla="*/ 37822907 w 1624"/>
                <a:gd name="T37" fmla="*/ 66331689 h 1692"/>
                <a:gd name="T38" fmla="*/ 34024982 w 1624"/>
                <a:gd name="T39" fmla="*/ 82049922 h 1692"/>
                <a:gd name="T40" fmla="*/ 31967491 w 1624"/>
                <a:gd name="T41" fmla="*/ 99811930 h 1692"/>
                <a:gd name="T42" fmla="*/ 31809161 w 1624"/>
                <a:gd name="T43" fmla="*/ 109557425 h 1692"/>
                <a:gd name="T44" fmla="*/ 0 w 1624"/>
                <a:gd name="T45" fmla="*/ 257310243 h 1692"/>
                <a:gd name="T46" fmla="*/ 34816233 w 1624"/>
                <a:gd name="T47" fmla="*/ 265955549 h 1692"/>
                <a:gd name="T48" fmla="*/ 68682885 w 1624"/>
                <a:gd name="T49" fmla="*/ 103112894 h 1692"/>
                <a:gd name="T50" fmla="*/ 68841215 w 1624"/>
                <a:gd name="T51" fmla="*/ 95725174 h 1692"/>
                <a:gd name="T52" fmla="*/ 70582047 w 1624"/>
                <a:gd name="T53" fmla="*/ 84250697 h 1692"/>
                <a:gd name="T54" fmla="*/ 73588721 w 1624"/>
                <a:gd name="T55" fmla="*/ 76077184 h 1692"/>
                <a:gd name="T56" fmla="*/ 78652885 w 1624"/>
                <a:gd name="T57" fmla="*/ 70575842 h 1692"/>
                <a:gd name="T58" fmla="*/ 85457882 w 1624"/>
                <a:gd name="T59" fmla="*/ 67589275 h 1692"/>
                <a:gd name="T60" fmla="*/ 94320369 w 1624"/>
                <a:gd name="T61" fmla="*/ 66174689 h 1692"/>
                <a:gd name="T62" fmla="*/ 111095366 w 1624"/>
                <a:gd name="T63" fmla="*/ 65702896 h 1692"/>
                <a:gd name="T64" fmla="*/ 125496610 w 1624"/>
                <a:gd name="T65" fmla="*/ 66017293 h 1692"/>
                <a:gd name="T66" fmla="*/ 125338280 w 1624"/>
                <a:gd name="T67" fmla="*/ 66646085 h 1692"/>
                <a:gd name="T68" fmla="*/ 140530774 w 1624"/>
                <a:gd name="T69" fmla="*/ 66331689 h 1692"/>
                <a:gd name="T70" fmla="*/ 158730341 w 1624"/>
                <a:gd name="T71" fmla="*/ 66646085 h 1692"/>
                <a:gd name="T72" fmla="*/ 168383681 w 1624"/>
                <a:gd name="T73" fmla="*/ 67746275 h 1692"/>
                <a:gd name="T74" fmla="*/ 176296588 w 1624"/>
                <a:gd name="T75" fmla="*/ 70575842 h 1692"/>
                <a:gd name="T76" fmla="*/ 182152004 w 1624"/>
                <a:gd name="T77" fmla="*/ 75919788 h 1692"/>
                <a:gd name="T78" fmla="*/ 185950326 w 1624"/>
                <a:gd name="T79" fmla="*/ 83936300 h 1692"/>
                <a:gd name="T80" fmla="*/ 188007420 w 1624"/>
                <a:gd name="T81" fmla="*/ 95567777 h 1692"/>
                <a:gd name="T82" fmla="*/ 188324079 w 1624"/>
                <a:gd name="T83" fmla="*/ 103112894 h 1692"/>
                <a:gd name="T84" fmla="*/ 222032402 w 1624"/>
                <a:gd name="T85" fmla="*/ 265955549 h 1692"/>
                <a:gd name="T86" fmla="*/ 257006965 w 1624"/>
                <a:gd name="T87" fmla="*/ 257310243 h 1692"/>
                <a:gd name="T88" fmla="*/ 225197803 w 1624"/>
                <a:gd name="T89" fmla="*/ 109557425 h 16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624" h="1692">
                  <a:moveTo>
                    <a:pt x="1423" y="697"/>
                  </a:moveTo>
                  <a:lnTo>
                    <a:pt x="1422" y="635"/>
                  </a:lnTo>
                  <a:lnTo>
                    <a:pt x="1410" y="522"/>
                  </a:lnTo>
                  <a:lnTo>
                    <a:pt x="1385" y="422"/>
                  </a:lnTo>
                  <a:lnTo>
                    <a:pt x="1346" y="337"/>
                  </a:lnTo>
                  <a:lnTo>
                    <a:pt x="1292" y="264"/>
                  </a:lnTo>
                  <a:lnTo>
                    <a:pt x="1223" y="204"/>
                  </a:lnTo>
                  <a:lnTo>
                    <a:pt x="1138" y="159"/>
                  </a:lnTo>
                  <a:lnTo>
                    <a:pt x="1034" y="127"/>
                  </a:lnTo>
                  <a:lnTo>
                    <a:pt x="974" y="115"/>
                  </a:lnTo>
                  <a:lnTo>
                    <a:pt x="974" y="0"/>
                  </a:lnTo>
                  <a:lnTo>
                    <a:pt x="650" y="0"/>
                  </a:lnTo>
                  <a:lnTo>
                    <a:pt x="650" y="115"/>
                  </a:lnTo>
                  <a:lnTo>
                    <a:pt x="592" y="127"/>
                  </a:lnTo>
                  <a:lnTo>
                    <a:pt x="488" y="159"/>
                  </a:lnTo>
                  <a:lnTo>
                    <a:pt x="403" y="204"/>
                  </a:lnTo>
                  <a:lnTo>
                    <a:pt x="333" y="264"/>
                  </a:lnTo>
                  <a:lnTo>
                    <a:pt x="278" y="337"/>
                  </a:lnTo>
                  <a:lnTo>
                    <a:pt x="239" y="422"/>
                  </a:lnTo>
                  <a:lnTo>
                    <a:pt x="215" y="522"/>
                  </a:lnTo>
                  <a:lnTo>
                    <a:pt x="202" y="635"/>
                  </a:lnTo>
                  <a:lnTo>
                    <a:pt x="201" y="697"/>
                  </a:lnTo>
                  <a:lnTo>
                    <a:pt x="0" y="1637"/>
                  </a:lnTo>
                  <a:lnTo>
                    <a:pt x="220" y="1692"/>
                  </a:lnTo>
                  <a:lnTo>
                    <a:pt x="434" y="656"/>
                  </a:lnTo>
                  <a:lnTo>
                    <a:pt x="435" y="609"/>
                  </a:lnTo>
                  <a:lnTo>
                    <a:pt x="446" y="536"/>
                  </a:lnTo>
                  <a:lnTo>
                    <a:pt x="465" y="484"/>
                  </a:lnTo>
                  <a:lnTo>
                    <a:pt x="497" y="449"/>
                  </a:lnTo>
                  <a:lnTo>
                    <a:pt x="540" y="430"/>
                  </a:lnTo>
                  <a:lnTo>
                    <a:pt x="596" y="421"/>
                  </a:lnTo>
                  <a:lnTo>
                    <a:pt x="702" y="418"/>
                  </a:lnTo>
                  <a:lnTo>
                    <a:pt x="793" y="420"/>
                  </a:lnTo>
                  <a:lnTo>
                    <a:pt x="792" y="424"/>
                  </a:lnTo>
                  <a:lnTo>
                    <a:pt x="888" y="422"/>
                  </a:lnTo>
                  <a:lnTo>
                    <a:pt x="1003" y="424"/>
                  </a:lnTo>
                  <a:lnTo>
                    <a:pt x="1064" y="431"/>
                  </a:lnTo>
                  <a:lnTo>
                    <a:pt x="1114" y="449"/>
                  </a:lnTo>
                  <a:lnTo>
                    <a:pt x="1151" y="483"/>
                  </a:lnTo>
                  <a:lnTo>
                    <a:pt x="1175" y="534"/>
                  </a:lnTo>
                  <a:lnTo>
                    <a:pt x="1188" y="608"/>
                  </a:lnTo>
                  <a:lnTo>
                    <a:pt x="1190" y="656"/>
                  </a:lnTo>
                  <a:lnTo>
                    <a:pt x="1403" y="1692"/>
                  </a:lnTo>
                  <a:lnTo>
                    <a:pt x="1624" y="1637"/>
                  </a:lnTo>
                  <a:lnTo>
                    <a:pt x="1423" y="697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16" name="Freeform 197">
              <a:extLst>
                <a:ext uri="{FF2B5EF4-FFF2-40B4-BE49-F238E27FC236}">
                  <a16:creationId xmlns:a16="http://schemas.microsoft.com/office/drawing/2014/main" id="{DED4D598-EFC7-4F31-8D09-375719C9C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773" y="5748125"/>
              <a:ext cx="118505" cy="510736"/>
            </a:xfrm>
            <a:custGeom>
              <a:avLst/>
              <a:gdLst>
                <a:gd name="T0" fmla="*/ 2479944 w 301"/>
                <a:gd name="T1" fmla="*/ 202997091 h 1285"/>
                <a:gd name="T2" fmla="*/ 32550686 w 301"/>
                <a:gd name="T3" fmla="*/ 200943415 h 1285"/>
                <a:gd name="T4" fmla="*/ 46655930 w 301"/>
                <a:gd name="T5" fmla="*/ 0 h 1285"/>
                <a:gd name="T6" fmla="*/ 0 w 301"/>
                <a:gd name="T7" fmla="*/ 947942 h 1285"/>
                <a:gd name="T8" fmla="*/ 929930 w 301"/>
                <a:gd name="T9" fmla="*/ 25276066 h 1285"/>
                <a:gd name="T10" fmla="*/ 2170098 w 301"/>
                <a:gd name="T11" fmla="*/ 86096179 h 1285"/>
                <a:gd name="T12" fmla="*/ 2790183 w 301"/>
                <a:gd name="T13" fmla="*/ 175351766 h 1285"/>
                <a:gd name="T14" fmla="*/ 2479944 w 301"/>
                <a:gd name="T15" fmla="*/ 202997091 h 1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1" h="1285">
                  <a:moveTo>
                    <a:pt x="16" y="1285"/>
                  </a:moveTo>
                  <a:lnTo>
                    <a:pt x="210" y="1272"/>
                  </a:lnTo>
                  <a:lnTo>
                    <a:pt x="301" y="0"/>
                  </a:lnTo>
                  <a:lnTo>
                    <a:pt x="0" y="6"/>
                  </a:lnTo>
                  <a:lnTo>
                    <a:pt x="6" y="160"/>
                  </a:lnTo>
                  <a:lnTo>
                    <a:pt x="14" y="545"/>
                  </a:lnTo>
                  <a:lnTo>
                    <a:pt x="18" y="1110"/>
                  </a:lnTo>
                  <a:lnTo>
                    <a:pt x="16" y="1285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17" name="Freeform 198">
              <a:extLst>
                <a:ext uri="{FF2B5EF4-FFF2-40B4-BE49-F238E27FC236}">
                  <a16:creationId xmlns:a16="http://schemas.microsoft.com/office/drawing/2014/main" id="{8331447A-BE82-44A8-B06A-D1CAAAD13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153" y="5748125"/>
              <a:ext cx="118505" cy="506926"/>
            </a:xfrm>
            <a:custGeom>
              <a:avLst/>
              <a:gdLst>
                <a:gd name="T0" fmla="*/ 44499805 w 302"/>
                <a:gd name="T1" fmla="*/ 202023561 h 1272"/>
                <a:gd name="T2" fmla="*/ 44345591 w 302"/>
                <a:gd name="T3" fmla="*/ 174547136 h 1272"/>
                <a:gd name="T4" fmla="*/ 44345591 w 302"/>
                <a:gd name="T5" fmla="*/ 85764546 h 1272"/>
                <a:gd name="T6" fmla="*/ 45577729 w 302"/>
                <a:gd name="T7" fmla="*/ 25411658 h 1272"/>
                <a:gd name="T8" fmla="*/ 46501440 w 302"/>
                <a:gd name="T9" fmla="*/ 952877 h 1272"/>
                <a:gd name="T10" fmla="*/ 0 w 302"/>
                <a:gd name="T11" fmla="*/ 0 h 1272"/>
                <a:gd name="T12" fmla="*/ 14166056 w 302"/>
                <a:gd name="T13" fmla="*/ 202023561 h 1272"/>
                <a:gd name="T14" fmla="*/ 44499805 w 302"/>
                <a:gd name="T15" fmla="*/ 202023561 h 12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2" h="1272">
                  <a:moveTo>
                    <a:pt x="289" y="1272"/>
                  </a:moveTo>
                  <a:lnTo>
                    <a:pt x="288" y="1099"/>
                  </a:lnTo>
                  <a:lnTo>
                    <a:pt x="288" y="540"/>
                  </a:lnTo>
                  <a:lnTo>
                    <a:pt x="296" y="160"/>
                  </a:lnTo>
                  <a:lnTo>
                    <a:pt x="302" y="6"/>
                  </a:lnTo>
                  <a:lnTo>
                    <a:pt x="0" y="0"/>
                  </a:lnTo>
                  <a:lnTo>
                    <a:pt x="92" y="1272"/>
                  </a:lnTo>
                  <a:lnTo>
                    <a:pt x="289" y="1272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18" name="Freeform 199">
              <a:extLst>
                <a:ext uri="{FF2B5EF4-FFF2-40B4-BE49-F238E27FC236}">
                  <a16:creationId xmlns:a16="http://schemas.microsoft.com/office/drawing/2014/main" id="{5D54BF3E-0301-43EC-8557-B81AE389E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0407" y="4661859"/>
              <a:ext cx="447263" cy="461186"/>
            </a:xfrm>
            <a:custGeom>
              <a:avLst/>
              <a:gdLst>
                <a:gd name="T0" fmla="*/ 177659140 w 1126"/>
                <a:gd name="T1" fmla="*/ 91836203 h 1157"/>
                <a:gd name="T2" fmla="*/ 177501446 w 1126"/>
                <a:gd name="T3" fmla="*/ 96602722 h 1157"/>
                <a:gd name="T4" fmla="*/ 176554885 w 1126"/>
                <a:gd name="T5" fmla="*/ 105977115 h 1157"/>
                <a:gd name="T6" fmla="*/ 173241325 w 1126"/>
                <a:gd name="T7" fmla="*/ 119323208 h 1157"/>
                <a:gd name="T8" fmla="*/ 165825736 w 1126"/>
                <a:gd name="T9" fmla="*/ 135847379 h 1157"/>
                <a:gd name="T10" fmla="*/ 155412373 w 1126"/>
                <a:gd name="T11" fmla="*/ 150465022 h 1157"/>
                <a:gd name="T12" fmla="*/ 142790103 w 1126"/>
                <a:gd name="T13" fmla="*/ 163017094 h 1157"/>
                <a:gd name="T14" fmla="*/ 128432007 w 1126"/>
                <a:gd name="T15" fmla="*/ 172867819 h 1157"/>
                <a:gd name="T16" fmla="*/ 112811963 w 1126"/>
                <a:gd name="T17" fmla="*/ 179858953 h 1157"/>
                <a:gd name="T18" fmla="*/ 96876133 w 1126"/>
                <a:gd name="T19" fmla="*/ 183513363 h 1157"/>
                <a:gd name="T20" fmla="*/ 88671677 w 1126"/>
                <a:gd name="T21" fmla="*/ 183831052 h 1157"/>
                <a:gd name="T22" fmla="*/ 80783007 w 1126"/>
                <a:gd name="T23" fmla="*/ 183513363 h 1157"/>
                <a:gd name="T24" fmla="*/ 64847177 w 1126"/>
                <a:gd name="T25" fmla="*/ 179858953 h 1157"/>
                <a:gd name="T26" fmla="*/ 49227132 w 1126"/>
                <a:gd name="T27" fmla="*/ 172867819 h 1157"/>
                <a:gd name="T28" fmla="*/ 35027128 w 1126"/>
                <a:gd name="T29" fmla="*/ 163017094 h 1157"/>
                <a:gd name="T30" fmla="*/ 22246766 w 1126"/>
                <a:gd name="T31" fmla="*/ 150465022 h 1157"/>
                <a:gd name="T32" fmla="*/ 11833403 w 1126"/>
                <a:gd name="T33" fmla="*/ 135847379 h 1157"/>
                <a:gd name="T34" fmla="*/ 4417814 w 1126"/>
                <a:gd name="T35" fmla="*/ 119323208 h 1157"/>
                <a:gd name="T36" fmla="*/ 1262346 w 1126"/>
                <a:gd name="T37" fmla="*/ 105977115 h 1157"/>
                <a:gd name="T38" fmla="*/ 157694 w 1126"/>
                <a:gd name="T39" fmla="*/ 96602722 h 1157"/>
                <a:gd name="T40" fmla="*/ 0 w 1126"/>
                <a:gd name="T41" fmla="*/ 91836203 h 1157"/>
                <a:gd name="T42" fmla="*/ 473479 w 1126"/>
                <a:gd name="T43" fmla="*/ 82461811 h 1157"/>
                <a:gd name="T44" fmla="*/ 3944335 w 1126"/>
                <a:gd name="T45" fmla="*/ 64507844 h 1157"/>
                <a:gd name="T46" fmla="*/ 10571057 w 1126"/>
                <a:gd name="T47" fmla="*/ 47983673 h 1157"/>
                <a:gd name="T48" fmla="*/ 20195553 w 1126"/>
                <a:gd name="T49" fmla="*/ 33366030 h 1157"/>
                <a:gd name="T50" fmla="*/ 32344741 w 1126"/>
                <a:gd name="T51" fmla="*/ 21131646 h 1157"/>
                <a:gd name="T52" fmla="*/ 46387052 w 1126"/>
                <a:gd name="T53" fmla="*/ 11121877 h 1157"/>
                <a:gd name="T54" fmla="*/ 62322882 w 1126"/>
                <a:gd name="T55" fmla="*/ 4131142 h 1157"/>
                <a:gd name="T56" fmla="*/ 79678354 w 1126"/>
                <a:gd name="T57" fmla="*/ 476732 h 1157"/>
                <a:gd name="T58" fmla="*/ 88671677 w 1126"/>
                <a:gd name="T59" fmla="*/ 0 h 1157"/>
                <a:gd name="T60" fmla="*/ 97980785 w 1126"/>
                <a:gd name="T61" fmla="*/ 476732 h 1157"/>
                <a:gd name="T62" fmla="*/ 115336258 w 1126"/>
                <a:gd name="T63" fmla="*/ 4131142 h 1157"/>
                <a:gd name="T64" fmla="*/ 131272088 w 1126"/>
                <a:gd name="T65" fmla="*/ 11121877 h 1157"/>
                <a:gd name="T66" fmla="*/ 145472092 w 1126"/>
                <a:gd name="T67" fmla="*/ 21131646 h 1157"/>
                <a:gd name="T68" fmla="*/ 157463587 w 1126"/>
                <a:gd name="T69" fmla="*/ 33366030 h 1157"/>
                <a:gd name="T70" fmla="*/ 167088083 w 1126"/>
                <a:gd name="T71" fmla="*/ 47983673 h 1157"/>
                <a:gd name="T72" fmla="*/ 173872498 w 1126"/>
                <a:gd name="T73" fmla="*/ 64507844 h 1157"/>
                <a:gd name="T74" fmla="*/ 177343752 w 1126"/>
                <a:gd name="T75" fmla="*/ 82461811 h 1157"/>
                <a:gd name="T76" fmla="*/ 177659140 w 1126"/>
                <a:gd name="T77" fmla="*/ 91836203 h 11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126" h="1157">
                  <a:moveTo>
                    <a:pt x="1126" y="578"/>
                  </a:moveTo>
                  <a:lnTo>
                    <a:pt x="1125" y="608"/>
                  </a:lnTo>
                  <a:lnTo>
                    <a:pt x="1119" y="667"/>
                  </a:lnTo>
                  <a:lnTo>
                    <a:pt x="1098" y="751"/>
                  </a:lnTo>
                  <a:lnTo>
                    <a:pt x="1051" y="855"/>
                  </a:lnTo>
                  <a:lnTo>
                    <a:pt x="985" y="947"/>
                  </a:lnTo>
                  <a:lnTo>
                    <a:pt x="905" y="1026"/>
                  </a:lnTo>
                  <a:lnTo>
                    <a:pt x="814" y="1088"/>
                  </a:lnTo>
                  <a:lnTo>
                    <a:pt x="715" y="1132"/>
                  </a:lnTo>
                  <a:lnTo>
                    <a:pt x="614" y="1155"/>
                  </a:lnTo>
                  <a:lnTo>
                    <a:pt x="562" y="1157"/>
                  </a:lnTo>
                  <a:lnTo>
                    <a:pt x="512" y="1155"/>
                  </a:lnTo>
                  <a:lnTo>
                    <a:pt x="411" y="1132"/>
                  </a:lnTo>
                  <a:lnTo>
                    <a:pt x="312" y="1088"/>
                  </a:lnTo>
                  <a:lnTo>
                    <a:pt x="222" y="1026"/>
                  </a:lnTo>
                  <a:lnTo>
                    <a:pt x="141" y="947"/>
                  </a:lnTo>
                  <a:lnTo>
                    <a:pt x="75" y="855"/>
                  </a:lnTo>
                  <a:lnTo>
                    <a:pt x="28" y="751"/>
                  </a:lnTo>
                  <a:lnTo>
                    <a:pt x="8" y="667"/>
                  </a:lnTo>
                  <a:lnTo>
                    <a:pt x="1" y="608"/>
                  </a:lnTo>
                  <a:lnTo>
                    <a:pt x="0" y="578"/>
                  </a:lnTo>
                  <a:lnTo>
                    <a:pt x="3" y="519"/>
                  </a:lnTo>
                  <a:lnTo>
                    <a:pt x="25" y="406"/>
                  </a:lnTo>
                  <a:lnTo>
                    <a:pt x="67" y="302"/>
                  </a:lnTo>
                  <a:lnTo>
                    <a:pt x="128" y="210"/>
                  </a:lnTo>
                  <a:lnTo>
                    <a:pt x="205" y="133"/>
                  </a:lnTo>
                  <a:lnTo>
                    <a:pt x="294" y="70"/>
                  </a:lnTo>
                  <a:lnTo>
                    <a:pt x="395" y="26"/>
                  </a:lnTo>
                  <a:lnTo>
                    <a:pt x="505" y="3"/>
                  </a:lnTo>
                  <a:lnTo>
                    <a:pt x="562" y="0"/>
                  </a:lnTo>
                  <a:lnTo>
                    <a:pt x="621" y="3"/>
                  </a:lnTo>
                  <a:lnTo>
                    <a:pt x="731" y="26"/>
                  </a:lnTo>
                  <a:lnTo>
                    <a:pt x="832" y="70"/>
                  </a:lnTo>
                  <a:lnTo>
                    <a:pt x="922" y="133"/>
                  </a:lnTo>
                  <a:lnTo>
                    <a:pt x="998" y="210"/>
                  </a:lnTo>
                  <a:lnTo>
                    <a:pt x="1059" y="302"/>
                  </a:lnTo>
                  <a:lnTo>
                    <a:pt x="1102" y="406"/>
                  </a:lnTo>
                  <a:lnTo>
                    <a:pt x="1124" y="519"/>
                  </a:lnTo>
                  <a:lnTo>
                    <a:pt x="1126" y="578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19" name="Freeform 200">
              <a:extLst>
                <a:ext uri="{FF2B5EF4-FFF2-40B4-BE49-F238E27FC236}">
                  <a16:creationId xmlns:a16="http://schemas.microsoft.com/office/drawing/2014/main" id="{DE7FC9EC-84ED-47CE-8EC1-2B74A08E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369" y="5687141"/>
              <a:ext cx="91746" cy="125779"/>
            </a:xfrm>
            <a:custGeom>
              <a:avLst/>
              <a:gdLst>
                <a:gd name="T0" fmla="*/ 31363390 w 227"/>
                <a:gd name="T1" fmla="*/ 38006090 h 320"/>
                <a:gd name="T2" fmla="*/ 30383284 w 227"/>
                <a:gd name="T3" fmla="*/ 40941458 h 320"/>
                <a:gd name="T4" fmla="*/ 26789428 w 227"/>
                <a:gd name="T5" fmla="*/ 45576414 h 320"/>
                <a:gd name="T6" fmla="*/ 21399047 w 227"/>
                <a:gd name="T7" fmla="*/ 48666253 h 320"/>
                <a:gd name="T8" fmla="*/ 15355128 w 227"/>
                <a:gd name="T9" fmla="*/ 49438615 h 320"/>
                <a:gd name="T10" fmla="*/ 12087839 w 227"/>
                <a:gd name="T11" fmla="*/ 48820726 h 320"/>
                <a:gd name="T12" fmla="*/ 9147521 w 227"/>
                <a:gd name="T13" fmla="*/ 48047971 h 320"/>
                <a:gd name="T14" fmla="*/ 4083707 w 227"/>
                <a:gd name="T15" fmla="*/ 44340242 h 320"/>
                <a:gd name="T16" fmla="*/ 1143390 w 227"/>
                <a:gd name="T17" fmla="*/ 39396341 h 320"/>
                <a:gd name="T18" fmla="*/ 0 w 227"/>
                <a:gd name="T19" fmla="*/ 33834551 h 320"/>
                <a:gd name="T20" fmla="*/ 653539 w 227"/>
                <a:gd name="T21" fmla="*/ 30744711 h 320"/>
                <a:gd name="T22" fmla="*/ 5717352 w 227"/>
                <a:gd name="T23" fmla="*/ 11432525 h 320"/>
                <a:gd name="T24" fmla="*/ 6860742 w 227"/>
                <a:gd name="T25" fmla="*/ 8342685 h 320"/>
                <a:gd name="T26" fmla="*/ 10617882 w 227"/>
                <a:gd name="T27" fmla="*/ 3707729 h 320"/>
                <a:gd name="T28" fmla="*/ 15681695 w 227"/>
                <a:gd name="T29" fmla="*/ 772362 h 320"/>
                <a:gd name="T30" fmla="*/ 21888898 w 227"/>
                <a:gd name="T31" fmla="*/ 0 h 320"/>
                <a:gd name="T32" fmla="*/ 24992904 w 227"/>
                <a:gd name="T33" fmla="*/ 308945 h 320"/>
                <a:gd name="T34" fmla="*/ 28259789 w 227"/>
                <a:gd name="T35" fmla="*/ 1390644 h 320"/>
                <a:gd name="T36" fmla="*/ 33160319 w 227"/>
                <a:gd name="T37" fmla="*/ 4943901 h 320"/>
                <a:gd name="T38" fmla="*/ 36263920 w 227"/>
                <a:gd name="T39" fmla="*/ 9733329 h 320"/>
                <a:gd name="T40" fmla="*/ 37080742 w 227"/>
                <a:gd name="T41" fmla="*/ 15604064 h 320"/>
                <a:gd name="T42" fmla="*/ 36754175 w 227"/>
                <a:gd name="T43" fmla="*/ 18539432 h 320"/>
                <a:gd name="T44" fmla="*/ 31363390 w 227"/>
                <a:gd name="T45" fmla="*/ 38006090 h 32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27" h="320">
                  <a:moveTo>
                    <a:pt x="192" y="246"/>
                  </a:moveTo>
                  <a:lnTo>
                    <a:pt x="186" y="265"/>
                  </a:lnTo>
                  <a:lnTo>
                    <a:pt x="164" y="295"/>
                  </a:lnTo>
                  <a:lnTo>
                    <a:pt x="131" y="315"/>
                  </a:lnTo>
                  <a:lnTo>
                    <a:pt x="94" y="320"/>
                  </a:lnTo>
                  <a:lnTo>
                    <a:pt x="74" y="316"/>
                  </a:lnTo>
                  <a:lnTo>
                    <a:pt x="56" y="311"/>
                  </a:lnTo>
                  <a:lnTo>
                    <a:pt x="25" y="287"/>
                  </a:lnTo>
                  <a:lnTo>
                    <a:pt x="7" y="255"/>
                  </a:lnTo>
                  <a:lnTo>
                    <a:pt x="0" y="219"/>
                  </a:lnTo>
                  <a:lnTo>
                    <a:pt x="4" y="199"/>
                  </a:lnTo>
                  <a:lnTo>
                    <a:pt x="35" y="74"/>
                  </a:lnTo>
                  <a:lnTo>
                    <a:pt x="42" y="54"/>
                  </a:lnTo>
                  <a:lnTo>
                    <a:pt x="65" y="24"/>
                  </a:lnTo>
                  <a:lnTo>
                    <a:pt x="96" y="5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9"/>
                  </a:lnTo>
                  <a:lnTo>
                    <a:pt x="203" y="32"/>
                  </a:lnTo>
                  <a:lnTo>
                    <a:pt x="222" y="63"/>
                  </a:lnTo>
                  <a:lnTo>
                    <a:pt x="227" y="101"/>
                  </a:lnTo>
                  <a:lnTo>
                    <a:pt x="225" y="120"/>
                  </a:lnTo>
                  <a:lnTo>
                    <a:pt x="192" y="246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0" name="Freeform 201">
              <a:extLst>
                <a:ext uri="{FF2B5EF4-FFF2-40B4-BE49-F238E27FC236}">
                  <a16:creationId xmlns:a16="http://schemas.microsoft.com/office/drawing/2014/main" id="{D74766C9-5ABC-4A39-A5DD-90F0EC49F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0606" y="5687141"/>
              <a:ext cx="87925" cy="125779"/>
            </a:xfrm>
            <a:custGeom>
              <a:avLst/>
              <a:gdLst>
                <a:gd name="T0" fmla="*/ 5251098 w 227"/>
                <a:gd name="T1" fmla="*/ 38006090 h 320"/>
                <a:gd name="T2" fmla="*/ 6151264 w 227"/>
                <a:gd name="T3" fmla="*/ 40941458 h 320"/>
                <a:gd name="T4" fmla="*/ 9451744 w 227"/>
                <a:gd name="T5" fmla="*/ 45576414 h 320"/>
                <a:gd name="T6" fmla="*/ 14402657 w 227"/>
                <a:gd name="T7" fmla="*/ 48666253 h 320"/>
                <a:gd name="T8" fmla="*/ 19953940 w 227"/>
                <a:gd name="T9" fmla="*/ 49438615 h 320"/>
                <a:gd name="T10" fmla="*/ 22954235 w 227"/>
                <a:gd name="T11" fmla="*/ 48820726 h 320"/>
                <a:gd name="T12" fmla="*/ 25654733 w 227"/>
                <a:gd name="T13" fmla="*/ 48047971 h 320"/>
                <a:gd name="T14" fmla="*/ 30305850 w 227"/>
                <a:gd name="T15" fmla="*/ 44340242 h 320"/>
                <a:gd name="T16" fmla="*/ 33006348 w 227"/>
                <a:gd name="T17" fmla="*/ 39396341 h 320"/>
                <a:gd name="T18" fmla="*/ 34056412 w 227"/>
                <a:gd name="T19" fmla="*/ 33834551 h 320"/>
                <a:gd name="T20" fmla="*/ 33456431 w 227"/>
                <a:gd name="T21" fmla="*/ 30744711 h 320"/>
                <a:gd name="T22" fmla="*/ 28805315 w 227"/>
                <a:gd name="T23" fmla="*/ 11432525 h 320"/>
                <a:gd name="T24" fmla="*/ 27755250 w 227"/>
                <a:gd name="T25" fmla="*/ 8342685 h 320"/>
                <a:gd name="T26" fmla="*/ 24304484 w 227"/>
                <a:gd name="T27" fmla="*/ 3707729 h 320"/>
                <a:gd name="T28" fmla="*/ 19653755 w 227"/>
                <a:gd name="T29" fmla="*/ 772362 h 320"/>
                <a:gd name="T30" fmla="*/ 13952574 w 227"/>
                <a:gd name="T31" fmla="*/ 0 h 320"/>
                <a:gd name="T32" fmla="*/ 11102177 w 227"/>
                <a:gd name="T33" fmla="*/ 308945 h 320"/>
                <a:gd name="T34" fmla="*/ 8101495 w 227"/>
                <a:gd name="T35" fmla="*/ 1390644 h 320"/>
                <a:gd name="T36" fmla="*/ 3600664 w 227"/>
                <a:gd name="T37" fmla="*/ 4943901 h 320"/>
                <a:gd name="T38" fmla="*/ 750268 w 227"/>
                <a:gd name="T39" fmla="*/ 9733329 h 320"/>
                <a:gd name="T40" fmla="*/ 0 w 227"/>
                <a:gd name="T41" fmla="*/ 15604064 h 320"/>
                <a:gd name="T42" fmla="*/ 599982 w 227"/>
                <a:gd name="T43" fmla="*/ 18539432 h 320"/>
                <a:gd name="T44" fmla="*/ 5251098 w 227"/>
                <a:gd name="T45" fmla="*/ 38006090 h 32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27" h="320">
                  <a:moveTo>
                    <a:pt x="35" y="246"/>
                  </a:moveTo>
                  <a:lnTo>
                    <a:pt x="41" y="265"/>
                  </a:lnTo>
                  <a:lnTo>
                    <a:pt x="63" y="295"/>
                  </a:lnTo>
                  <a:lnTo>
                    <a:pt x="96" y="315"/>
                  </a:lnTo>
                  <a:lnTo>
                    <a:pt x="133" y="320"/>
                  </a:lnTo>
                  <a:lnTo>
                    <a:pt x="153" y="316"/>
                  </a:lnTo>
                  <a:lnTo>
                    <a:pt x="171" y="311"/>
                  </a:lnTo>
                  <a:lnTo>
                    <a:pt x="202" y="287"/>
                  </a:lnTo>
                  <a:lnTo>
                    <a:pt x="220" y="255"/>
                  </a:lnTo>
                  <a:lnTo>
                    <a:pt x="227" y="219"/>
                  </a:lnTo>
                  <a:lnTo>
                    <a:pt x="223" y="199"/>
                  </a:lnTo>
                  <a:lnTo>
                    <a:pt x="192" y="74"/>
                  </a:lnTo>
                  <a:lnTo>
                    <a:pt x="185" y="54"/>
                  </a:lnTo>
                  <a:lnTo>
                    <a:pt x="162" y="24"/>
                  </a:lnTo>
                  <a:lnTo>
                    <a:pt x="131" y="5"/>
                  </a:lnTo>
                  <a:lnTo>
                    <a:pt x="93" y="0"/>
                  </a:lnTo>
                  <a:lnTo>
                    <a:pt x="74" y="2"/>
                  </a:lnTo>
                  <a:lnTo>
                    <a:pt x="54" y="9"/>
                  </a:lnTo>
                  <a:lnTo>
                    <a:pt x="24" y="32"/>
                  </a:lnTo>
                  <a:lnTo>
                    <a:pt x="5" y="63"/>
                  </a:lnTo>
                  <a:lnTo>
                    <a:pt x="0" y="101"/>
                  </a:lnTo>
                  <a:lnTo>
                    <a:pt x="4" y="120"/>
                  </a:lnTo>
                  <a:lnTo>
                    <a:pt x="35" y="246"/>
                  </a:lnTo>
                  <a:close/>
                </a:path>
              </a:pathLst>
            </a:custGeom>
            <a:solidFill>
              <a:srgbClr val="FFC99C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1" name="Freeform 202">
              <a:extLst>
                <a:ext uri="{FF2B5EF4-FFF2-40B4-BE49-F238E27FC236}">
                  <a16:creationId xmlns:a16="http://schemas.microsoft.com/office/drawing/2014/main" id="{D7CE5E66-90AF-445B-863F-97C756AF9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824" y="5145913"/>
              <a:ext cx="512251" cy="766105"/>
            </a:xfrm>
            <a:custGeom>
              <a:avLst/>
              <a:gdLst>
                <a:gd name="T0" fmla="*/ 201536933 w 1302"/>
                <a:gd name="T1" fmla="*/ 107367152 h 1928"/>
                <a:gd name="T2" fmla="*/ 195809715 w 1302"/>
                <a:gd name="T3" fmla="*/ 67894069 h 1928"/>
                <a:gd name="T4" fmla="*/ 189618245 w 1302"/>
                <a:gd name="T5" fmla="*/ 40262632 h 1928"/>
                <a:gd name="T6" fmla="*/ 175841762 w 1302"/>
                <a:gd name="T7" fmla="*/ 18947191 h 1928"/>
                <a:gd name="T8" fmla="*/ 154790292 w 1302"/>
                <a:gd name="T9" fmla="*/ 4420998 h 1928"/>
                <a:gd name="T10" fmla="*/ 141633074 w 1302"/>
                <a:gd name="T11" fmla="*/ 0 h 1928"/>
                <a:gd name="T12" fmla="*/ 137918270 w 1302"/>
                <a:gd name="T13" fmla="*/ 11210246 h 1928"/>
                <a:gd name="T14" fmla="*/ 125379924 w 1302"/>
                <a:gd name="T15" fmla="*/ 27946938 h 1928"/>
                <a:gd name="T16" fmla="*/ 106960133 w 1302"/>
                <a:gd name="T17" fmla="*/ 36157533 h 1928"/>
                <a:gd name="T18" fmla="*/ 94576800 w 1302"/>
                <a:gd name="T19" fmla="*/ 36157533 h 1928"/>
                <a:gd name="T20" fmla="*/ 76157009 w 1302"/>
                <a:gd name="T21" fmla="*/ 27946938 h 1928"/>
                <a:gd name="T22" fmla="*/ 63618663 w 1302"/>
                <a:gd name="T23" fmla="*/ 11210246 h 1928"/>
                <a:gd name="T24" fmla="*/ 59903859 w 1302"/>
                <a:gd name="T25" fmla="*/ 0 h 1928"/>
                <a:gd name="T26" fmla="*/ 46746641 w 1302"/>
                <a:gd name="T27" fmla="*/ 4420998 h 1928"/>
                <a:gd name="T28" fmla="*/ 25695171 w 1302"/>
                <a:gd name="T29" fmla="*/ 18947191 h 1928"/>
                <a:gd name="T30" fmla="*/ 11918688 w 1302"/>
                <a:gd name="T31" fmla="*/ 40262632 h 1928"/>
                <a:gd name="T32" fmla="*/ 5727218 w 1302"/>
                <a:gd name="T33" fmla="*/ 67894069 h 1928"/>
                <a:gd name="T34" fmla="*/ 0 w 1302"/>
                <a:gd name="T35" fmla="*/ 107367152 h 1928"/>
                <a:gd name="T36" fmla="*/ 42257560 w 1302"/>
                <a:gd name="T37" fmla="*/ 164050578 h 1928"/>
                <a:gd name="T38" fmla="*/ 28791103 w 1302"/>
                <a:gd name="T39" fmla="*/ 194050264 h 1928"/>
                <a:gd name="T40" fmla="*/ 3250551 w 1302"/>
                <a:gd name="T41" fmla="*/ 274733677 h 1928"/>
                <a:gd name="T42" fmla="*/ 1702782 w 1302"/>
                <a:gd name="T43" fmla="*/ 284049323 h 1928"/>
                <a:gd name="T44" fmla="*/ 10680551 w 1302"/>
                <a:gd name="T45" fmla="*/ 291944019 h 1928"/>
                <a:gd name="T46" fmla="*/ 34982573 w 1302"/>
                <a:gd name="T47" fmla="*/ 299522816 h 1928"/>
                <a:gd name="T48" fmla="*/ 83741629 w 1302"/>
                <a:gd name="T49" fmla="*/ 304259713 h 1928"/>
                <a:gd name="T50" fmla="*/ 118414569 w 1302"/>
                <a:gd name="T51" fmla="*/ 304259713 h 1928"/>
                <a:gd name="T52" fmla="*/ 167173625 w 1302"/>
                <a:gd name="T53" fmla="*/ 299522816 h 1928"/>
                <a:gd name="T54" fmla="*/ 191475647 w 1302"/>
                <a:gd name="T55" fmla="*/ 291944019 h 1928"/>
                <a:gd name="T56" fmla="*/ 200453416 w 1302"/>
                <a:gd name="T57" fmla="*/ 284049323 h 1928"/>
                <a:gd name="T58" fmla="*/ 198905647 w 1302"/>
                <a:gd name="T59" fmla="*/ 274575529 h 1928"/>
                <a:gd name="T60" fmla="*/ 173055463 w 1302"/>
                <a:gd name="T61" fmla="*/ 193102964 h 1928"/>
                <a:gd name="T62" fmla="*/ 159433993 w 1302"/>
                <a:gd name="T63" fmla="*/ 163103278 h 19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302" h="1928">
                  <a:moveTo>
                    <a:pt x="1030" y="687"/>
                  </a:moveTo>
                  <a:lnTo>
                    <a:pt x="1302" y="680"/>
                  </a:lnTo>
                  <a:lnTo>
                    <a:pt x="1299" y="653"/>
                  </a:lnTo>
                  <a:lnTo>
                    <a:pt x="1265" y="430"/>
                  </a:lnTo>
                  <a:lnTo>
                    <a:pt x="1237" y="299"/>
                  </a:lnTo>
                  <a:lnTo>
                    <a:pt x="1225" y="255"/>
                  </a:lnTo>
                  <a:lnTo>
                    <a:pt x="1186" y="180"/>
                  </a:lnTo>
                  <a:lnTo>
                    <a:pt x="1136" y="120"/>
                  </a:lnTo>
                  <a:lnTo>
                    <a:pt x="1081" y="75"/>
                  </a:lnTo>
                  <a:lnTo>
                    <a:pt x="1000" y="28"/>
                  </a:lnTo>
                  <a:lnTo>
                    <a:pt x="923" y="1"/>
                  </a:lnTo>
                  <a:lnTo>
                    <a:pt x="915" y="0"/>
                  </a:lnTo>
                  <a:lnTo>
                    <a:pt x="914" y="6"/>
                  </a:lnTo>
                  <a:lnTo>
                    <a:pt x="891" y="71"/>
                  </a:lnTo>
                  <a:lnTo>
                    <a:pt x="851" y="136"/>
                  </a:lnTo>
                  <a:lnTo>
                    <a:pt x="810" y="177"/>
                  </a:lnTo>
                  <a:lnTo>
                    <a:pt x="759" y="210"/>
                  </a:lnTo>
                  <a:lnTo>
                    <a:pt x="691" y="229"/>
                  </a:lnTo>
                  <a:lnTo>
                    <a:pt x="651" y="232"/>
                  </a:lnTo>
                  <a:lnTo>
                    <a:pt x="611" y="229"/>
                  </a:lnTo>
                  <a:lnTo>
                    <a:pt x="543" y="210"/>
                  </a:lnTo>
                  <a:lnTo>
                    <a:pt x="492" y="177"/>
                  </a:lnTo>
                  <a:lnTo>
                    <a:pt x="451" y="136"/>
                  </a:lnTo>
                  <a:lnTo>
                    <a:pt x="411" y="71"/>
                  </a:lnTo>
                  <a:lnTo>
                    <a:pt x="388" y="6"/>
                  </a:lnTo>
                  <a:lnTo>
                    <a:pt x="387" y="0"/>
                  </a:lnTo>
                  <a:lnTo>
                    <a:pt x="379" y="1"/>
                  </a:lnTo>
                  <a:lnTo>
                    <a:pt x="302" y="28"/>
                  </a:lnTo>
                  <a:lnTo>
                    <a:pt x="221" y="75"/>
                  </a:lnTo>
                  <a:lnTo>
                    <a:pt x="166" y="120"/>
                  </a:lnTo>
                  <a:lnTo>
                    <a:pt x="116" y="180"/>
                  </a:lnTo>
                  <a:lnTo>
                    <a:pt x="77" y="255"/>
                  </a:lnTo>
                  <a:lnTo>
                    <a:pt x="65" y="299"/>
                  </a:lnTo>
                  <a:lnTo>
                    <a:pt x="37" y="430"/>
                  </a:lnTo>
                  <a:lnTo>
                    <a:pt x="3" y="653"/>
                  </a:lnTo>
                  <a:lnTo>
                    <a:pt x="0" y="680"/>
                  </a:lnTo>
                  <a:lnTo>
                    <a:pt x="273" y="687"/>
                  </a:lnTo>
                  <a:lnTo>
                    <a:pt x="273" y="1039"/>
                  </a:lnTo>
                  <a:lnTo>
                    <a:pt x="241" y="1101"/>
                  </a:lnTo>
                  <a:lnTo>
                    <a:pt x="186" y="1229"/>
                  </a:lnTo>
                  <a:lnTo>
                    <a:pt x="113" y="1422"/>
                  </a:lnTo>
                  <a:lnTo>
                    <a:pt x="21" y="1740"/>
                  </a:lnTo>
                  <a:lnTo>
                    <a:pt x="9" y="1795"/>
                  </a:lnTo>
                  <a:lnTo>
                    <a:pt x="11" y="1799"/>
                  </a:lnTo>
                  <a:lnTo>
                    <a:pt x="33" y="1826"/>
                  </a:lnTo>
                  <a:lnTo>
                    <a:pt x="69" y="1849"/>
                  </a:lnTo>
                  <a:lnTo>
                    <a:pt x="130" y="1874"/>
                  </a:lnTo>
                  <a:lnTo>
                    <a:pt x="226" y="1897"/>
                  </a:lnTo>
                  <a:lnTo>
                    <a:pt x="359" y="1917"/>
                  </a:lnTo>
                  <a:lnTo>
                    <a:pt x="541" y="1927"/>
                  </a:lnTo>
                  <a:lnTo>
                    <a:pt x="652" y="1928"/>
                  </a:lnTo>
                  <a:lnTo>
                    <a:pt x="765" y="1927"/>
                  </a:lnTo>
                  <a:lnTo>
                    <a:pt x="947" y="1917"/>
                  </a:lnTo>
                  <a:lnTo>
                    <a:pt x="1080" y="1897"/>
                  </a:lnTo>
                  <a:lnTo>
                    <a:pt x="1175" y="1874"/>
                  </a:lnTo>
                  <a:lnTo>
                    <a:pt x="1237" y="1849"/>
                  </a:lnTo>
                  <a:lnTo>
                    <a:pt x="1273" y="1826"/>
                  </a:lnTo>
                  <a:lnTo>
                    <a:pt x="1295" y="1799"/>
                  </a:lnTo>
                  <a:lnTo>
                    <a:pt x="1297" y="1795"/>
                  </a:lnTo>
                  <a:lnTo>
                    <a:pt x="1285" y="1739"/>
                  </a:lnTo>
                  <a:lnTo>
                    <a:pt x="1190" y="1418"/>
                  </a:lnTo>
                  <a:lnTo>
                    <a:pt x="1118" y="1223"/>
                  </a:lnTo>
                  <a:lnTo>
                    <a:pt x="1061" y="1095"/>
                  </a:lnTo>
                  <a:lnTo>
                    <a:pt x="1030" y="1033"/>
                  </a:lnTo>
                  <a:lnTo>
                    <a:pt x="1030" y="687"/>
                  </a:lnTo>
                  <a:close/>
                </a:path>
              </a:pathLst>
            </a:custGeom>
            <a:solidFill>
              <a:srgbClr val="E09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2" name="Freeform 203">
              <a:extLst>
                <a:ext uri="{FF2B5EF4-FFF2-40B4-BE49-F238E27FC236}">
                  <a16:creationId xmlns:a16="http://schemas.microsoft.com/office/drawing/2014/main" id="{43AAA613-A0A9-442E-A78F-FB6BBCF78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824" y="5145913"/>
              <a:ext cx="512251" cy="766105"/>
            </a:xfrm>
            <a:custGeom>
              <a:avLst/>
              <a:gdLst>
                <a:gd name="T0" fmla="*/ 201536933 w 1302"/>
                <a:gd name="T1" fmla="*/ 107367152 h 1928"/>
                <a:gd name="T2" fmla="*/ 195809715 w 1302"/>
                <a:gd name="T3" fmla="*/ 67894069 h 1928"/>
                <a:gd name="T4" fmla="*/ 189618245 w 1302"/>
                <a:gd name="T5" fmla="*/ 40262632 h 1928"/>
                <a:gd name="T6" fmla="*/ 175841762 w 1302"/>
                <a:gd name="T7" fmla="*/ 18947191 h 1928"/>
                <a:gd name="T8" fmla="*/ 154790292 w 1302"/>
                <a:gd name="T9" fmla="*/ 4420998 h 1928"/>
                <a:gd name="T10" fmla="*/ 141633074 w 1302"/>
                <a:gd name="T11" fmla="*/ 0 h 1928"/>
                <a:gd name="T12" fmla="*/ 137918270 w 1302"/>
                <a:gd name="T13" fmla="*/ 11210246 h 1928"/>
                <a:gd name="T14" fmla="*/ 125379924 w 1302"/>
                <a:gd name="T15" fmla="*/ 27946938 h 1928"/>
                <a:gd name="T16" fmla="*/ 106960133 w 1302"/>
                <a:gd name="T17" fmla="*/ 36157533 h 1928"/>
                <a:gd name="T18" fmla="*/ 94576800 w 1302"/>
                <a:gd name="T19" fmla="*/ 36157533 h 1928"/>
                <a:gd name="T20" fmla="*/ 76157009 w 1302"/>
                <a:gd name="T21" fmla="*/ 27946938 h 1928"/>
                <a:gd name="T22" fmla="*/ 63618663 w 1302"/>
                <a:gd name="T23" fmla="*/ 11210246 h 1928"/>
                <a:gd name="T24" fmla="*/ 59903859 w 1302"/>
                <a:gd name="T25" fmla="*/ 0 h 1928"/>
                <a:gd name="T26" fmla="*/ 46746641 w 1302"/>
                <a:gd name="T27" fmla="*/ 4420998 h 1928"/>
                <a:gd name="T28" fmla="*/ 25695171 w 1302"/>
                <a:gd name="T29" fmla="*/ 18947191 h 1928"/>
                <a:gd name="T30" fmla="*/ 11918688 w 1302"/>
                <a:gd name="T31" fmla="*/ 40262632 h 1928"/>
                <a:gd name="T32" fmla="*/ 5727218 w 1302"/>
                <a:gd name="T33" fmla="*/ 67894069 h 1928"/>
                <a:gd name="T34" fmla="*/ 0 w 1302"/>
                <a:gd name="T35" fmla="*/ 107367152 h 1928"/>
                <a:gd name="T36" fmla="*/ 42257560 w 1302"/>
                <a:gd name="T37" fmla="*/ 164050578 h 1928"/>
                <a:gd name="T38" fmla="*/ 28791103 w 1302"/>
                <a:gd name="T39" fmla="*/ 194050264 h 1928"/>
                <a:gd name="T40" fmla="*/ 3250551 w 1302"/>
                <a:gd name="T41" fmla="*/ 274733677 h 1928"/>
                <a:gd name="T42" fmla="*/ 1702782 w 1302"/>
                <a:gd name="T43" fmla="*/ 284049323 h 1928"/>
                <a:gd name="T44" fmla="*/ 10680551 w 1302"/>
                <a:gd name="T45" fmla="*/ 291944019 h 1928"/>
                <a:gd name="T46" fmla="*/ 34982573 w 1302"/>
                <a:gd name="T47" fmla="*/ 299522816 h 1928"/>
                <a:gd name="T48" fmla="*/ 83741629 w 1302"/>
                <a:gd name="T49" fmla="*/ 304259713 h 1928"/>
                <a:gd name="T50" fmla="*/ 118414569 w 1302"/>
                <a:gd name="T51" fmla="*/ 304259713 h 1928"/>
                <a:gd name="T52" fmla="*/ 167173625 w 1302"/>
                <a:gd name="T53" fmla="*/ 299522816 h 1928"/>
                <a:gd name="T54" fmla="*/ 191475647 w 1302"/>
                <a:gd name="T55" fmla="*/ 291944019 h 1928"/>
                <a:gd name="T56" fmla="*/ 200453416 w 1302"/>
                <a:gd name="T57" fmla="*/ 284049323 h 1928"/>
                <a:gd name="T58" fmla="*/ 198905647 w 1302"/>
                <a:gd name="T59" fmla="*/ 274575529 h 1928"/>
                <a:gd name="T60" fmla="*/ 173055463 w 1302"/>
                <a:gd name="T61" fmla="*/ 193102964 h 1928"/>
                <a:gd name="T62" fmla="*/ 159433993 w 1302"/>
                <a:gd name="T63" fmla="*/ 163103278 h 19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302" h="1928">
                  <a:moveTo>
                    <a:pt x="1030" y="687"/>
                  </a:moveTo>
                  <a:lnTo>
                    <a:pt x="1302" y="680"/>
                  </a:lnTo>
                  <a:lnTo>
                    <a:pt x="1299" y="653"/>
                  </a:lnTo>
                  <a:lnTo>
                    <a:pt x="1265" y="430"/>
                  </a:lnTo>
                  <a:lnTo>
                    <a:pt x="1237" y="299"/>
                  </a:lnTo>
                  <a:lnTo>
                    <a:pt x="1225" y="255"/>
                  </a:lnTo>
                  <a:lnTo>
                    <a:pt x="1186" y="180"/>
                  </a:lnTo>
                  <a:lnTo>
                    <a:pt x="1136" y="120"/>
                  </a:lnTo>
                  <a:lnTo>
                    <a:pt x="1081" y="75"/>
                  </a:lnTo>
                  <a:lnTo>
                    <a:pt x="1000" y="28"/>
                  </a:lnTo>
                  <a:lnTo>
                    <a:pt x="923" y="1"/>
                  </a:lnTo>
                  <a:lnTo>
                    <a:pt x="915" y="0"/>
                  </a:lnTo>
                  <a:lnTo>
                    <a:pt x="914" y="6"/>
                  </a:lnTo>
                  <a:lnTo>
                    <a:pt x="891" y="71"/>
                  </a:lnTo>
                  <a:lnTo>
                    <a:pt x="851" y="136"/>
                  </a:lnTo>
                  <a:lnTo>
                    <a:pt x="810" y="177"/>
                  </a:lnTo>
                  <a:lnTo>
                    <a:pt x="759" y="210"/>
                  </a:lnTo>
                  <a:lnTo>
                    <a:pt x="691" y="229"/>
                  </a:lnTo>
                  <a:lnTo>
                    <a:pt x="651" y="232"/>
                  </a:lnTo>
                  <a:lnTo>
                    <a:pt x="611" y="229"/>
                  </a:lnTo>
                  <a:lnTo>
                    <a:pt x="543" y="210"/>
                  </a:lnTo>
                  <a:lnTo>
                    <a:pt x="492" y="177"/>
                  </a:lnTo>
                  <a:lnTo>
                    <a:pt x="451" y="136"/>
                  </a:lnTo>
                  <a:lnTo>
                    <a:pt x="411" y="71"/>
                  </a:lnTo>
                  <a:lnTo>
                    <a:pt x="388" y="6"/>
                  </a:lnTo>
                  <a:lnTo>
                    <a:pt x="387" y="0"/>
                  </a:lnTo>
                  <a:lnTo>
                    <a:pt x="379" y="1"/>
                  </a:lnTo>
                  <a:lnTo>
                    <a:pt x="302" y="28"/>
                  </a:lnTo>
                  <a:lnTo>
                    <a:pt x="221" y="75"/>
                  </a:lnTo>
                  <a:lnTo>
                    <a:pt x="166" y="120"/>
                  </a:lnTo>
                  <a:lnTo>
                    <a:pt x="116" y="180"/>
                  </a:lnTo>
                  <a:lnTo>
                    <a:pt x="77" y="255"/>
                  </a:lnTo>
                  <a:lnTo>
                    <a:pt x="65" y="299"/>
                  </a:lnTo>
                  <a:lnTo>
                    <a:pt x="37" y="430"/>
                  </a:lnTo>
                  <a:lnTo>
                    <a:pt x="3" y="653"/>
                  </a:lnTo>
                  <a:lnTo>
                    <a:pt x="0" y="680"/>
                  </a:lnTo>
                  <a:lnTo>
                    <a:pt x="273" y="687"/>
                  </a:lnTo>
                  <a:lnTo>
                    <a:pt x="273" y="1039"/>
                  </a:lnTo>
                  <a:lnTo>
                    <a:pt x="241" y="1101"/>
                  </a:lnTo>
                  <a:lnTo>
                    <a:pt x="186" y="1229"/>
                  </a:lnTo>
                  <a:lnTo>
                    <a:pt x="113" y="1422"/>
                  </a:lnTo>
                  <a:lnTo>
                    <a:pt x="21" y="1740"/>
                  </a:lnTo>
                  <a:lnTo>
                    <a:pt x="9" y="1795"/>
                  </a:lnTo>
                  <a:lnTo>
                    <a:pt x="11" y="1799"/>
                  </a:lnTo>
                  <a:lnTo>
                    <a:pt x="33" y="1826"/>
                  </a:lnTo>
                  <a:lnTo>
                    <a:pt x="69" y="1849"/>
                  </a:lnTo>
                  <a:lnTo>
                    <a:pt x="130" y="1874"/>
                  </a:lnTo>
                  <a:lnTo>
                    <a:pt x="226" y="1897"/>
                  </a:lnTo>
                  <a:lnTo>
                    <a:pt x="359" y="1917"/>
                  </a:lnTo>
                  <a:lnTo>
                    <a:pt x="541" y="1927"/>
                  </a:lnTo>
                  <a:lnTo>
                    <a:pt x="652" y="1928"/>
                  </a:lnTo>
                  <a:lnTo>
                    <a:pt x="765" y="1927"/>
                  </a:lnTo>
                  <a:lnTo>
                    <a:pt x="947" y="1917"/>
                  </a:lnTo>
                  <a:lnTo>
                    <a:pt x="1080" y="1897"/>
                  </a:lnTo>
                  <a:lnTo>
                    <a:pt x="1175" y="1874"/>
                  </a:lnTo>
                  <a:lnTo>
                    <a:pt x="1237" y="1849"/>
                  </a:lnTo>
                  <a:lnTo>
                    <a:pt x="1273" y="1826"/>
                  </a:lnTo>
                  <a:lnTo>
                    <a:pt x="1295" y="1799"/>
                  </a:lnTo>
                  <a:lnTo>
                    <a:pt x="1297" y="1795"/>
                  </a:lnTo>
                  <a:lnTo>
                    <a:pt x="1285" y="1739"/>
                  </a:lnTo>
                  <a:lnTo>
                    <a:pt x="1190" y="1418"/>
                  </a:lnTo>
                  <a:lnTo>
                    <a:pt x="1118" y="1223"/>
                  </a:lnTo>
                  <a:lnTo>
                    <a:pt x="1061" y="1095"/>
                  </a:lnTo>
                  <a:lnTo>
                    <a:pt x="1030" y="1033"/>
                  </a:lnTo>
                  <a:lnTo>
                    <a:pt x="1030" y="687"/>
                  </a:lnTo>
                  <a:close/>
                </a:path>
              </a:pathLst>
            </a:custGeom>
            <a:solidFill>
              <a:srgbClr val="187A6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3" name="Freeform 204">
              <a:extLst>
                <a:ext uri="{FF2B5EF4-FFF2-40B4-BE49-F238E27FC236}">
                  <a16:creationId xmlns:a16="http://schemas.microsoft.com/office/drawing/2014/main" id="{B38C106A-94FE-443B-82B7-82FC12BE9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1571" y="6251238"/>
              <a:ext cx="152911" cy="49550"/>
            </a:xfrm>
            <a:custGeom>
              <a:avLst/>
              <a:gdLst>
                <a:gd name="T0" fmla="*/ 60107388 w 389"/>
                <a:gd name="T1" fmla="*/ 0 h 125"/>
                <a:gd name="T2" fmla="*/ 60107388 w 389"/>
                <a:gd name="T3" fmla="*/ 19641620 h 125"/>
                <a:gd name="T4" fmla="*/ 3862870 w 389"/>
                <a:gd name="T5" fmla="*/ 19641620 h 125"/>
                <a:gd name="T6" fmla="*/ 1236260 w 389"/>
                <a:gd name="T7" fmla="*/ 19327275 h 125"/>
                <a:gd name="T8" fmla="*/ 0 w 389"/>
                <a:gd name="T9" fmla="*/ 17755945 h 125"/>
                <a:gd name="T10" fmla="*/ 2163160 w 389"/>
                <a:gd name="T11" fmla="*/ 14927631 h 125"/>
                <a:gd name="T12" fmla="*/ 6798840 w 389"/>
                <a:gd name="T13" fmla="*/ 11627998 h 125"/>
                <a:gd name="T14" fmla="*/ 9889293 w 389"/>
                <a:gd name="T15" fmla="*/ 10213642 h 125"/>
                <a:gd name="T16" fmla="*/ 26731516 w 389"/>
                <a:gd name="T17" fmla="*/ 1885675 h 125"/>
                <a:gd name="T18" fmla="*/ 28122259 w 389"/>
                <a:gd name="T19" fmla="*/ 785665 h 125"/>
                <a:gd name="T20" fmla="*/ 60107388 w 389"/>
                <a:gd name="T21" fmla="*/ 0 h 1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9" h="125">
                  <a:moveTo>
                    <a:pt x="389" y="0"/>
                  </a:moveTo>
                  <a:lnTo>
                    <a:pt x="389" y="125"/>
                  </a:lnTo>
                  <a:lnTo>
                    <a:pt x="25" y="125"/>
                  </a:lnTo>
                  <a:lnTo>
                    <a:pt x="8" y="123"/>
                  </a:lnTo>
                  <a:lnTo>
                    <a:pt x="0" y="113"/>
                  </a:lnTo>
                  <a:lnTo>
                    <a:pt x="14" y="95"/>
                  </a:lnTo>
                  <a:lnTo>
                    <a:pt x="44" y="74"/>
                  </a:lnTo>
                  <a:lnTo>
                    <a:pt x="64" y="65"/>
                  </a:lnTo>
                  <a:lnTo>
                    <a:pt x="173" y="12"/>
                  </a:lnTo>
                  <a:lnTo>
                    <a:pt x="182" y="5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8C725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4" name="Freeform 206">
              <a:extLst>
                <a:ext uri="{FF2B5EF4-FFF2-40B4-BE49-F238E27FC236}">
                  <a16:creationId xmlns:a16="http://schemas.microsoft.com/office/drawing/2014/main" id="{B4252543-4FF6-44DD-A57E-49CD66638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773" y="6251238"/>
              <a:ext cx="156732" cy="49550"/>
            </a:xfrm>
            <a:custGeom>
              <a:avLst/>
              <a:gdLst>
                <a:gd name="T0" fmla="*/ 0 w 390"/>
                <a:gd name="T1" fmla="*/ 0 h 125"/>
                <a:gd name="T2" fmla="*/ 0 w 390"/>
                <a:gd name="T3" fmla="*/ 19641620 h 125"/>
                <a:gd name="T4" fmla="*/ 59110871 w 390"/>
                <a:gd name="T5" fmla="*/ 19641620 h 125"/>
                <a:gd name="T6" fmla="*/ 61533385 w 390"/>
                <a:gd name="T7" fmla="*/ 19327275 h 125"/>
                <a:gd name="T8" fmla="*/ 62986974 w 390"/>
                <a:gd name="T9" fmla="*/ 17755945 h 125"/>
                <a:gd name="T10" fmla="*/ 60726014 w 390"/>
                <a:gd name="T11" fmla="*/ 14927631 h 125"/>
                <a:gd name="T12" fmla="*/ 55880584 w 390"/>
                <a:gd name="T13" fmla="*/ 11627998 h 125"/>
                <a:gd name="T14" fmla="*/ 52812254 w 390"/>
                <a:gd name="T15" fmla="*/ 10213642 h 125"/>
                <a:gd name="T16" fmla="*/ 35208035 w 390"/>
                <a:gd name="T17" fmla="*/ 1885675 h 125"/>
                <a:gd name="T18" fmla="*/ 33431739 w 390"/>
                <a:gd name="T19" fmla="*/ 785665 h 125"/>
                <a:gd name="T20" fmla="*/ 0 w 390"/>
                <a:gd name="T21" fmla="*/ 0 h 1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0" h="125">
                  <a:moveTo>
                    <a:pt x="0" y="0"/>
                  </a:moveTo>
                  <a:lnTo>
                    <a:pt x="0" y="125"/>
                  </a:lnTo>
                  <a:lnTo>
                    <a:pt x="366" y="125"/>
                  </a:lnTo>
                  <a:lnTo>
                    <a:pt x="381" y="123"/>
                  </a:lnTo>
                  <a:lnTo>
                    <a:pt x="390" y="113"/>
                  </a:lnTo>
                  <a:lnTo>
                    <a:pt x="376" y="95"/>
                  </a:lnTo>
                  <a:lnTo>
                    <a:pt x="346" y="74"/>
                  </a:lnTo>
                  <a:lnTo>
                    <a:pt x="327" y="65"/>
                  </a:lnTo>
                  <a:lnTo>
                    <a:pt x="218" y="12"/>
                  </a:lnTo>
                  <a:lnTo>
                    <a:pt x="20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725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  <p:sp>
          <p:nvSpPr>
            <p:cNvPr id="15425" name="Freeform 207">
              <a:extLst>
                <a:ext uri="{FF2B5EF4-FFF2-40B4-BE49-F238E27FC236}">
                  <a16:creationId xmlns:a16="http://schemas.microsoft.com/office/drawing/2014/main" id="{0788EFC0-582D-4BBF-9A31-5FE7D35D1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937" y="4646613"/>
              <a:ext cx="474023" cy="457376"/>
            </a:xfrm>
            <a:custGeom>
              <a:avLst/>
              <a:gdLst>
                <a:gd name="T0" fmla="*/ 166054486 w 1188"/>
                <a:gd name="T1" fmla="*/ 28058350 h 1152"/>
                <a:gd name="T2" fmla="*/ 150133618 w 1188"/>
                <a:gd name="T3" fmla="*/ 14344614 h 1152"/>
                <a:gd name="T4" fmla="*/ 131983884 w 1188"/>
                <a:gd name="T5" fmla="*/ 5517098 h 1152"/>
                <a:gd name="T6" fmla="*/ 107147153 w 1188"/>
                <a:gd name="T7" fmla="*/ 472860 h 1152"/>
                <a:gd name="T8" fmla="*/ 94410379 w 1188"/>
                <a:gd name="T9" fmla="*/ 0 h 1152"/>
                <a:gd name="T10" fmla="*/ 81833208 w 1188"/>
                <a:gd name="T11" fmla="*/ 157620 h 1152"/>
                <a:gd name="T12" fmla="*/ 57155682 w 1188"/>
                <a:gd name="T13" fmla="*/ 4728998 h 1152"/>
                <a:gd name="T14" fmla="*/ 39483562 w 1188"/>
                <a:gd name="T15" fmla="*/ 13083256 h 1152"/>
                <a:gd name="T16" fmla="*/ 23244284 w 1188"/>
                <a:gd name="T17" fmla="*/ 27585490 h 1152"/>
                <a:gd name="T18" fmla="*/ 17035301 w 1188"/>
                <a:gd name="T19" fmla="*/ 35939749 h 1152"/>
                <a:gd name="T20" fmla="*/ 7164211 w 1188"/>
                <a:gd name="T21" fmla="*/ 56589560 h 1152"/>
                <a:gd name="T22" fmla="*/ 318409 w 1188"/>
                <a:gd name="T23" fmla="*/ 95051626 h 1152"/>
                <a:gd name="T24" fmla="*/ 1910456 w 1188"/>
                <a:gd name="T25" fmla="*/ 132409955 h 1152"/>
                <a:gd name="T26" fmla="*/ 10030295 w 1188"/>
                <a:gd name="T27" fmla="*/ 159207345 h 1152"/>
                <a:gd name="T28" fmla="*/ 18468144 w 1188"/>
                <a:gd name="T29" fmla="*/ 168822961 h 1152"/>
                <a:gd name="T30" fmla="*/ 39642767 w 1188"/>
                <a:gd name="T31" fmla="*/ 181275737 h 1152"/>
                <a:gd name="T32" fmla="*/ 38528334 w 1188"/>
                <a:gd name="T33" fmla="*/ 176231499 h 1152"/>
                <a:gd name="T34" fmla="*/ 28976052 w 1188"/>
                <a:gd name="T35" fmla="*/ 151325946 h 1152"/>
                <a:gd name="T36" fmla="*/ 25473150 w 1188"/>
                <a:gd name="T37" fmla="*/ 114440081 h 1152"/>
                <a:gd name="T38" fmla="*/ 29931281 w 1188"/>
                <a:gd name="T39" fmla="*/ 86381731 h 1152"/>
                <a:gd name="T40" fmla="*/ 34707421 w 1188"/>
                <a:gd name="T41" fmla="*/ 71879894 h 1152"/>
                <a:gd name="T42" fmla="*/ 94410379 w 1188"/>
                <a:gd name="T43" fmla="*/ 73771334 h 1152"/>
                <a:gd name="T44" fmla="*/ 139307300 w 1188"/>
                <a:gd name="T45" fmla="*/ 73613714 h 1152"/>
                <a:gd name="T46" fmla="*/ 154272940 w 1188"/>
                <a:gd name="T47" fmla="*/ 72037514 h 1152"/>
                <a:gd name="T48" fmla="*/ 158730671 w 1188"/>
                <a:gd name="T49" fmla="*/ 84805530 h 1152"/>
                <a:gd name="T50" fmla="*/ 162869994 w 1188"/>
                <a:gd name="T51" fmla="*/ 111130060 h 1152"/>
                <a:gd name="T52" fmla="*/ 159526695 w 1188"/>
                <a:gd name="T53" fmla="*/ 148330769 h 1152"/>
                <a:gd name="T54" fmla="*/ 147745548 w 1188"/>
                <a:gd name="T55" fmla="*/ 181590977 h 1152"/>
                <a:gd name="T56" fmla="*/ 160163514 w 1188"/>
                <a:gd name="T57" fmla="*/ 176546739 h 1152"/>
                <a:gd name="T58" fmla="*/ 176084382 w 1188"/>
                <a:gd name="T59" fmla="*/ 162833003 h 1152"/>
                <a:gd name="T60" fmla="*/ 183726606 w 1188"/>
                <a:gd name="T61" fmla="*/ 147542669 h 1152"/>
                <a:gd name="T62" fmla="*/ 189139566 w 1188"/>
                <a:gd name="T63" fmla="*/ 114124841 h 1152"/>
                <a:gd name="T64" fmla="*/ 186751496 w 1188"/>
                <a:gd name="T65" fmla="*/ 75189915 h 1152"/>
                <a:gd name="T66" fmla="*/ 176721201 w 1188"/>
                <a:gd name="T67" fmla="*/ 43506304 h 1152"/>
                <a:gd name="T68" fmla="*/ 169556990 w 1188"/>
                <a:gd name="T69" fmla="*/ 32472108 h 11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88" h="1152">
                  <a:moveTo>
                    <a:pt x="1065" y="206"/>
                  </a:moveTo>
                  <a:lnTo>
                    <a:pt x="1043" y="178"/>
                  </a:lnTo>
                  <a:lnTo>
                    <a:pt x="995" y="130"/>
                  </a:lnTo>
                  <a:lnTo>
                    <a:pt x="943" y="91"/>
                  </a:lnTo>
                  <a:lnTo>
                    <a:pt x="887" y="58"/>
                  </a:lnTo>
                  <a:lnTo>
                    <a:pt x="829" y="35"/>
                  </a:lnTo>
                  <a:lnTo>
                    <a:pt x="768" y="17"/>
                  </a:lnTo>
                  <a:lnTo>
                    <a:pt x="673" y="3"/>
                  </a:lnTo>
                  <a:lnTo>
                    <a:pt x="607" y="0"/>
                  </a:lnTo>
                  <a:lnTo>
                    <a:pt x="593" y="0"/>
                  </a:lnTo>
                  <a:lnTo>
                    <a:pt x="580" y="0"/>
                  </a:lnTo>
                  <a:lnTo>
                    <a:pt x="514" y="1"/>
                  </a:lnTo>
                  <a:lnTo>
                    <a:pt x="420" y="14"/>
                  </a:lnTo>
                  <a:lnTo>
                    <a:pt x="359" y="30"/>
                  </a:lnTo>
                  <a:lnTo>
                    <a:pt x="302" y="52"/>
                  </a:lnTo>
                  <a:lnTo>
                    <a:pt x="248" y="83"/>
                  </a:lnTo>
                  <a:lnTo>
                    <a:pt x="195" y="124"/>
                  </a:lnTo>
                  <a:lnTo>
                    <a:pt x="146" y="175"/>
                  </a:lnTo>
                  <a:lnTo>
                    <a:pt x="122" y="206"/>
                  </a:lnTo>
                  <a:lnTo>
                    <a:pt x="107" y="228"/>
                  </a:lnTo>
                  <a:lnTo>
                    <a:pt x="78" y="277"/>
                  </a:lnTo>
                  <a:lnTo>
                    <a:pt x="45" y="359"/>
                  </a:lnTo>
                  <a:lnTo>
                    <a:pt x="16" y="478"/>
                  </a:lnTo>
                  <a:lnTo>
                    <a:pt x="2" y="603"/>
                  </a:lnTo>
                  <a:lnTo>
                    <a:pt x="0" y="726"/>
                  </a:lnTo>
                  <a:lnTo>
                    <a:pt x="12" y="840"/>
                  </a:lnTo>
                  <a:lnTo>
                    <a:pt x="33" y="936"/>
                  </a:lnTo>
                  <a:lnTo>
                    <a:pt x="63" y="1010"/>
                  </a:lnTo>
                  <a:lnTo>
                    <a:pt x="81" y="1033"/>
                  </a:lnTo>
                  <a:lnTo>
                    <a:pt x="116" y="1071"/>
                  </a:lnTo>
                  <a:lnTo>
                    <a:pt x="181" y="1120"/>
                  </a:lnTo>
                  <a:lnTo>
                    <a:pt x="249" y="1150"/>
                  </a:lnTo>
                  <a:lnTo>
                    <a:pt x="258" y="1151"/>
                  </a:lnTo>
                  <a:lnTo>
                    <a:pt x="242" y="1118"/>
                  </a:lnTo>
                  <a:lnTo>
                    <a:pt x="212" y="1055"/>
                  </a:lnTo>
                  <a:lnTo>
                    <a:pt x="182" y="960"/>
                  </a:lnTo>
                  <a:lnTo>
                    <a:pt x="161" y="839"/>
                  </a:lnTo>
                  <a:lnTo>
                    <a:pt x="160" y="726"/>
                  </a:lnTo>
                  <a:lnTo>
                    <a:pt x="172" y="629"/>
                  </a:lnTo>
                  <a:lnTo>
                    <a:pt x="188" y="548"/>
                  </a:lnTo>
                  <a:lnTo>
                    <a:pt x="213" y="468"/>
                  </a:lnTo>
                  <a:lnTo>
                    <a:pt x="218" y="456"/>
                  </a:lnTo>
                  <a:lnTo>
                    <a:pt x="315" y="461"/>
                  </a:lnTo>
                  <a:lnTo>
                    <a:pt x="593" y="468"/>
                  </a:lnTo>
                  <a:lnTo>
                    <a:pt x="725" y="468"/>
                  </a:lnTo>
                  <a:lnTo>
                    <a:pt x="875" y="467"/>
                  </a:lnTo>
                  <a:lnTo>
                    <a:pt x="945" y="461"/>
                  </a:lnTo>
                  <a:lnTo>
                    <a:pt x="969" y="457"/>
                  </a:lnTo>
                  <a:lnTo>
                    <a:pt x="974" y="467"/>
                  </a:lnTo>
                  <a:lnTo>
                    <a:pt x="997" y="538"/>
                  </a:lnTo>
                  <a:lnTo>
                    <a:pt x="1014" y="612"/>
                  </a:lnTo>
                  <a:lnTo>
                    <a:pt x="1023" y="705"/>
                  </a:lnTo>
                  <a:lnTo>
                    <a:pt x="1022" y="815"/>
                  </a:lnTo>
                  <a:lnTo>
                    <a:pt x="1002" y="941"/>
                  </a:lnTo>
                  <a:lnTo>
                    <a:pt x="961" y="1078"/>
                  </a:lnTo>
                  <a:lnTo>
                    <a:pt x="928" y="1152"/>
                  </a:lnTo>
                  <a:lnTo>
                    <a:pt x="938" y="1151"/>
                  </a:lnTo>
                  <a:lnTo>
                    <a:pt x="1006" y="1120"/>
                  </a:lnTo>
                  <a:lnTo>
                    <a:pt x="1071" y="1071"/>
                  </a:lnTo>
                  <a:lnTo>
                    <a:pt x="1106" y="1033"/>
                  </a:lnTo>
                  <a:lnTo>
                    <a:pt x="1124" y="1010"/>
                  </a:lnTo>
                  <a:lnTo>
                    <a:pt x="1154" y="936"/>
                  </a:lnTo>
                  <a:lnTo>
                    <a:pt x="1176" y="839"/>
                  </a:lnTo>
                  <a:lnTo>
                    <a:pt x="1188" y="724"/>
                  </a:lnTo>
                  <a:lnTo>
                    <a:pt x="1188" y="601"/>
                  </a:lnTo>
                  <a:lnTo>
                    <a:pt x="1173" y="477"/>
                  </a:lnTo>
                  <a:lnTo>
                    <a:pt x="1144" y="358"/>
                  </a:lnTo>
                  <a:lnTo>
                    <a:pt x="1110" y="276"/>
                  </a:lnTo>
                  <a:lnTo>
                    <a:pt x="1081" y="228"/>
                  </a:lnTo>
                  <a:lnTo>
                    <a:pt x="1065" y="206"/>
                  </a:lnTo>
                  <a:close/>
                </a:path>
              </a:pathLst>
            </a:custGeom>
            <a:solidFill>
              <a:srgbClr val="5C3836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55721" tIns="27861" rIns="55721" bIns="27861"/>
            <a:lstStyle/>
            <a:p>
              <a:endParaRPr lang="en-ID"/>
            </a:p>
          </p:txBody>
        </p:sp>
      </p:grpSp>
      <p:sp>
        <p:nvSpPr>
          <p:cNvPr id="81" name="TextBox 76">
            <a:extLst>
              <a:ext uri="{FF2B5EF4-FFF2-40B4-BE49-F238E27FC236}">
                <a16:creationId xmlns:a16="http://schemas.microsoft.com/office/drawing/2014/main" id="{76230FB2-68FC-4539-A175-445EEA011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425" y="1939925"/>
            <a:ext cx="1057275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d-ID" altLang="en-US" sz="1463" b="1" dirty="0">
                <a:solidFill>
                  <a:srgbClr val="FF0000"/>
                </a:solidFill>
                <a:latin typeface="Bahnschrift SemiBold Condensed" pitchFamily="34" charset="0"/>
              </a:rPr>
              <a:t>18.066.003 (</a:t>
            </a:r>
            <a:r>
              <a:rPr lang="en-US" altLang="en-US" sz="1463" b="1" dirty="0">
                <a:solidFill>
                  <a:srgbClr val="FF0000"/>
                </a:solidFill>
                <a:latin typeface="Bahnschrift SemiBold Condensed" pitchFamily="34" charset="0"/>
              </a:rPr>
              <a:t>50</a:t>
            </a:r>
            <a:r>
              <a:rPr lang="id-ID" altLang="en-US" sz="1463" b="1" dirty="0">
                <a:solidFill>
                  <a:srgbClr val="FF0000"/>
                </a:solidFill>
                <a:latin typeface="Bahnschrift SemiBold Condensed" pitchFamily="34" charset="0"/>
              </a:rPr>
              <a:t>,</a:t>
            </a:r>
            <a:r>
              <a:rPr lang="en-US" altLang="en-US" sz="1463" b="1" dirty="0">
                <a:solidFill>
                  <a:srgbClr val="FF0000"/>
                </a:solidFill>
                <a:latin typeface="Bahnschrift SemiBold Condensed" pitchFamily="34" charset="0"/>
              </a:rPr>
              <a:t>45</a:t>
            </a:r>
            <a:r>
              <a:rPr lang="id-ID" altLang="en-US" sz="1463" b="1" dirty="0">
                <a:solidFill>
                  <a:srgbClr val="FF0000"/>
                </a:solidFill>
                <a:latin typeface="Bahnschrift SemiBold Condensed" pitchFamily="34" charset="0"/>
              </a:rPr>
              <a:t>%)</a:t>
            </a:r>
          </a:p>
        </p:txBody>
      </p:sp>
      <p:sp>
        <p:nvSpPr>
          <p:cNvPr id="82" name="TextBox 77">
            <a:extLst>
              <a:ext uri="{FF2B5EF4-FFF2-40B4-BE49-F238E27FC236}">
                <a16:creationId xmlns:a16="http://schemas.microsoft.com/office/drawing/2014/main" id="{5DF6E1AF-6B62-4C7D-A56A-A89C70853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0388" y="1939925"/>
            <a:ext cx="1057275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d-ID" altLang="en-US" sz="1463" b="1">
                <a:solidFill>
                  <a:srgbClr val="FF0000"/>
                </a:solidFill>
                <a:latin typeface="Bahnschrift SemiBold Condensed" pitchFamily="34" charset="0"/>
              </a:rPr>
              <a:t>17.746.246</a:t>
            </a:r>
            <a:endParaRPr lang="en-AU" altLang="en-US" sz="1463" b="1">
              <a:solidFill>
                <a:srgbClr val="FF0000"/>
              </a:solidFill>
              <a:latin typeface="Bahnschrift SemiBold Condensed" pitchFamily="34" charset="0"/>
            </a:endParaRPr>
          </a:p>
          <a:p>
            <a:pPr algn="ctr" eaLnBrk="1" hangingPunct="1">
              <a:defRPr/>
            </a:pPr>
            <a:r>
              <a:rPr lang="id-ID" altLang="en-US" sz="1463" b="1">
                <a:solidFill>
                  <a:srgbClr val="FF0000"/>
                </a:solidFill>
                <a:latin typeface="Bahnschrift SemiBold Condensed" pitchFamily="34" charset="0"/>
              </a:rPr>
              <a:t>(</a:t>
            </a:r>
            <a:r>
              <a:rPr lang="en-US" altLang="en-US" sz="1463" b="1">
                <a:solidFill>
                  <a:srgbClr val="FF0000"/>
                </a:solidFill>
                <a:latin typeface="Bahnschrift SemiBold Condensed" pitchFamily="34" charset="0"/>
              </a:rPr>
              <a:t>49</a:t>
            </a:r>
            <a:r>
              <a:rPr lang="id-ID" altLang="en-US" sz="1463" b="1">
                <a:solidFill>
                  <a:srgbClr val="FF0000"/>
                </a:solidFill>
                <a:latin typeface="Bahnschrift SemiBold Condensed" pitchFamily="34" charset="0"/>
              </a:rPr>
              <a:t>,</a:t>
            </a:r>
            <a:r>
              <a:rPr lang="en-US" altLang="en-US" sz="1463" b="1">
                <a:solidFill>
                  <a:srgbClr val="FF0000"/>
                </a:solidFill>
                <a:latin typeface="Bahnschrift SemiBold Condensed" pitchFamily="34" charset="0"/>
              </a:rPr>
              <a:t>55</a:t>
            </a:r>
            <a:r>
              <a:rPr lang="id-ID" altLang="en-US" sz="1463" b="1">
                <a:solidFill>
                  <a:srgbClr val="FF0000"/>
                </a:solidFill>
                <a:latin typeface="Bahnschrift SemiBold Condensed" pitchFamily="34" charset="0"/>
              </a:rPr>
              <a:t>%)</a:t>
            </a:r>
          </a:p>
        </p:txBody>
      </p:sp>
      <p:sp>
        <p:nvSpPr>
          <p:cNvPr id="83" name="TextBox 78">
            <a:extLst>
              <a:ext uri="{FF2B5EF4-FFF2-40B4-BE49-F238E27FC236}">
                <a16:creationId xmlns:a16="http://schemas.microsoft.com/office/drawing/2014/main" id="{4BF3BAF0-F365-453E-9B98-620AFC911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0238" y="1695450"/>
            <a:ext cx="93662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d-ID" altLang="en-US" sz="1463" u="sng" dirty="0">
                <a:solidFill>
                  <a:srgbClr val="000000"/>
                </a:solidFill>
                <a:latin typeface="Bahnschrift SemiBold Condensed" pitchFamily="34" charset="0"/>
              </a:rPr>
              <a:t>Laki-Laki</a:t>
            </a:r>
          </a:p>
        </p:txBody>
      </p:sp>
      <p:sp>
        <p:nvSpPr>
          <p:cNvPr id="84" name="TextBox 79">
            <a:extLst>
              <a:ext uri="{FF2B5EF4-FFF2-40B4-BE49-F238E27FC236}">
                <a16:creationId xmlns:a16="http://schemas.microsoft.com/office/drawing/2014/main" id="{545BAB8E-F186-4EAD-BCBA-9EF48F5BD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1325" y="1701800"/>
            <a:ext cx="13335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d-ID" altLang="en-US" sz="1463" u="sng" dirty="0">
                <a:solidFill>
                  <a:srgbClr val="000000"/>
                </a:solidFill>
                <a:latin typeface="Bahnschrift SemiBold Condensed" pitchFamily="34" charset="0"/>
              </a:rPr>
              <a:t>Perempuan</a:t>
            </a:r>
          </a:p>
        </p:txBody>
      </p:sp>
      <p:grpSp>
        <p:nvGrpSpPr>
          <p:cNvPr id="15376" name="Group 33">
            <a:extLst>
              <a:ext uri="{FF2B5EF4-FFF2-40B4-BE49-F238E27FC236}">
                <a16:creationId xmlns:a16="http://schemas.microsoft.com/office/drawing/2014/main" id="{389B6C39-6904-4C79-871C-64166DDFBA6C}"/>
              </a:ext>
            </a:extLst>
          </p:cNvPr>
          <p:cNvGrpSpPr>
            <a:grpSpLocks/>
          </p:cNvGrpSpPr>
          <p:nvPr/>
        </p:nvGrpSpPr>
        <p:grpSpPr bwMode="auto">
          <a:xfrm>
            <a:off x="7459663" y="5257800"/>
            <a:ext cx="2114550" cy="487363"/>
            <a:chOff x="2" y="5477889"/>
            <a:chExt cx="2601659" cy="461736"/>
          </a:xfrm>
        </p:grpSpPr>
        <p:sp>
          <p:nvSpPr>
            <p:cNvPr id="86" name="Shape 712">
              <a:extLst>
                <a:ext uri="{FF2B5EF4-FFF2-40B4-BE49-F238E27FC236}">
                  <a16:creationId xmlns:a16="http://schemas.microsoft.com/office/drawing/2014/main" id="{7EB976B4-8925-48A9-BC42-BE0F0065FCA3}"/>
                </a:ext>
              </a:extLst>
            </p:cNvPr>
            <p:cNvSpPr/>
            <p:nvPr/>
          </p:nvSpPr>
          <p:spPr>
            <a:xfrm flipH="1">
              <a:off x="2" y="5547074"/>
              <a:ext cx="2209066" cy="324869"/>
            </a:xfrm>
            <a:prstGeom prst="rect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lIns="27860" tIns="27860" rIns="27860" bIns="27860" anchor="ctr"/>
            <a:lstStyle/>
            <a:p>
              <a:pPr>
                <a:defRPr/>
              </a:pPr>
              <a:r>
                <a:rPr lang="id-ID" sz="1300" b="1" dirty="0">
                  <a:solidFill>
                    <a:prstClr val="white"/>
                  </a:solidFill>
                  <a:latin typeface="Bahnschrift SemiBold Condensed" pitchFamily="34" charset="0"/>
                </a:rPr>
                <a:t>29 Kabupaten </a:t>
              </a:r>
              <a:r>
                <a:rPr lang="id-ID" sz="1300" b="1" dirty="0">
                  <a:solidFill>
                    <a:prstClr val="white"/>
                  </a:solidFill>
                  <a:latin typeface="Bahnschrift SemiBold Condensed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&amp;</a:t>
              </a:r>
              <a:r>
                <a:rPr lang="id-ID" sz="1300" b="1" dirty="0">
                  <a:solidFill>
                    <a:prstClr val="white"/>
                  </a:solidFill>
                  <a:latin typeface="Bahnschrift SemiBold Condensed" pitchFamily="34" charset="0"/>
                </a:rPr>
                <a:t> 6 Kota </a:t>
              </a:r>
            </a:p>
          </p:txBody>
        </p:sp>
        <p:grpSp>
          <p:nvGrpSpPr>
            <p:cNvPr id="15411" name="Group 716">
              <a:extLst>
                <a:ext uri="{FF2B5EF4-FFF2-40B4-BE49-F238E27FC236}">
                  <a16:creationId xmlns:a16="http://schemas.microsoft.com/office/drawing/2014/main" id="{0978BA7F-11C3-49E5-B7A7-02CC34C956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9586" y="5477889"/>
              <a:ext cx="392075" cy="461736"/>
              <a:chOff x="-439" y="0"/>
              <a:chExt cx="805005" cy="1152958"/>
            </a:xfrm>
          </p:grpSpPr>
          <p:sp>
            <p:nvSpPr>
              <p:cNvPr id="88" name="Shape 713">
                <a:extLst>
                  <a:ext uri="{FF2B5EF4-FFF2-40B4-BE49-F238E27FC236}">
                    <a16:creationId xmlns:a16="http://schemas.microsoft.com/office/drawing/2014/main" id="{4C10C0BA-FA9E-4A05-B1CD-B42E5E3399F8}"/>
                  </a:ext>
                </a:extLst>
              </p:cNvPr>
              <p:cNvSpPr/>
              <p:nvPr/>
            </p:nvSpPr>
            <p:spPr>
              <a:xfrm flipH="1">
                <a:off x="-1503" y="169001"/>
                <a:ext cx="405040" cy="9839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17922"/>
                    </a:lnTo>
                    <a:lnTo>
                      <a:pt x="21600" y="0"/>
                    </a:lnTo>
                    <a:lnTo>
                      <a:pt x="0" y="3733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6">
                  <a:alpha val="9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27860" tIns="27860" rIns="27860" bIns="27860"/>
              <a:lstStyle/>
              <a:p>
                <a:pPr>
                  <a:defRPr/>
                </a:pPr>
                <a:endParaRPr sz="1463">
                  <a:solidFill>
                    <a:prstClr val="black"/>
                  </a:solidFill>
                  <a:latin typeface="Bahnschrift SemiBold Condensed" pitchFamily="34" charset="0"/>
                </a:endParaRPr>
              </a:p>
            </p:txBody>
          </p:sp>
          <p:sp>
            <p:nvSpPr>
              <p:cNvPr id="89" name="Shape 714">
                <a:extLst>
                  <a:ext uri="{FF2B5EF4-FFF2-40B4-BE49-F238E27FC236}">
                    <a16:creationId xmlns:a16="http://schemas.microsoft.com/office/drawing/2014/main" id="{4133CF77-16BB-4BE6-9AED-273322B4B1B1}"/>
                  </a:ext>
                </a:extLst>
              </p:cNvPr>
              <p:cNvSpPr/>
              <p:nvPr/>
            </p:nvSpPr>
            <p:spPr>
              <a:xfrm flipH="1">
                <a:off x="403538" y="169001"/>
                <a:ext cx="401028" cy="9839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7922"/>
                    </a:lnTo>
                    <a:lnTo>
                      <a:pt x="0" y="0"/>
                    </a:lnTo>
                    <a:lnTo>
                      <a:pt x="21600" y="3733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27860" tIns="27860" rIns="27860" bIns="27860" anchor="ctr"/>
              <a:lstStyle/>
              <a:p>
                <a:pPr>
                  <a:defRPr/>
                </a:pPr>
                <a:endParaRPr lang="en-US" sz="1463" b="1" dirty="0">
                  <a:solidFill>
                    <a:srgbClr val="FFFFFF"/>
                  </a:solidFill>
                  <a:latin typeface="Bahnschrift SemiBold Condensed" pitchFamily="34" charset="0"/>
                  <a:ea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90" name="Shape 715">
                <a:extLst>
                  <a:ext uri="{FF2B5EF4-FFF2-40B4-BE49-F238E27FC236}">
                    <a16:creationId xmlns:a16="http://schemas.microsoft.com/office/drawing/2014/main" id="{722FD886-BCE8-44AA-87C4-70C1934217D5}"/>
                  </a:ext>
                </a:extLst>
              </p:cNvPr>
              <p:cNvSpPr/>
              <p:nvPr/>
            </p:nvSpPr>
            <p:spPr>
              <a:xfrm flipH="1">
                <a:off x="-1503" y="0"/>
                <a:ext cx="806069" cy="338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lnTo>
                      <a:pt x="0" y="10680"/>
                    </a:lnTo>
                    <a:lnTo>
                      <a:pt x="10800" y="0"/>
                    </a:lnTo>
                    <a:lnTo>
                      <a:pt x="21600" y="10680"/>
                    </a:lnTo>
                    <a:lnTo>
                      <a:pt x="10800" y="2160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 cap="flat">
                <a:noFill/>
                <a:prstDash val="solid"/>
                <a:bevel/>
              </a:ln>
              <a:effectLst/>
            </p:spPr>
            <p:txBody>
              <a:bodyPr lIns="27860" tIns="27860" rIns="27860" bIns="27860"/>
              <a:lstStyle/>
              <a:p>
                <a:pPr>
                  <a:defRPr/>
                </a:pPr>
                <a:endParaRPr sz="1463">
                  <a:solidFill>
                    <a:prstClr val="black"/>
                  </a:solidFill>
                  <a:latin typeface="Bahnschrift SemiBold Condensed" pitchFamily="34" charset="0"/>
                </a:endParaRPr>
              </a:p>
            </p:txBody>
          </p:sp>
        </p:grpSp>
      </p:grpSp>
      <p:grpSp>
        <p:nvGrpSpPr>
          <p:cNvPr id="15377" name="Group 39">
            <a:extLst>
              <a:ext uri="{FF2B5EF4-FFF2-40B4-BE49-F238E27FC236}">
                <a16:creationId xmlns:a16="http://schemas.microsoft.com/office/drawing/2014/main" id="{174168DA-33BE-4114-AD5A-E8C8F1046BFB}"/>
              </a:ext>
            </a:extLst>
          </p:cNvPr>
          <p:cNvGrpSpPr>
            <a:grpSpLocks/>
          </p:cNvGrpSpPr>
          <p:nvPr/>
        </p:nvGrpSpPr>
        <p:grpSpPr bwMode="auto">
          <a:xfrm>
            <a:off x="7459663" y="5726113"/>
            <a:ext cx="2320925" cy="488950"/>
            <a:chOff x="-1" y="5785445"/>
            <a:chExt cx="2856618" cy="597614"/>
          </a:xfrm>
        </p:grpSpPr>
        <p:sp>
          <p:nvSpPr>
            <p:cNvPr id="15408" name="Shape 712">
              <a:extLst>
                <a:ext uri="{FF2B5EF4-FFF2-40B4-BE49-F238E27FC236}">
                  <a16:creationId xmlns:a16="http://schemas.microsoft.com/office/drawing/2014/main" id="{B0F9A763-62D8-4164-A712-301D3CDC027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1" y="5874864"/>
              <a:ext cx="2468185" cy="419346"/>
            </a:xfrm>
            <a:prstGeom prst="rect">
              <a:avLst/>
            </a:prstGeom>
            <a:solidFill>
              <a:srgbClr val="806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860" tIns="27860" rIns="27860" bIns="27860" anchor="ctr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id-ID" altLang="en-US" sz="1300" b="1">
                  <a:solidFill>
                    <a:srgbClr val="FFFFFF"/>
                  </a:solidFill>
                  <a:latin typeface="Bahnschrift SemiBold Condensed" panose="020B0502040204020203" pitchFamily="34" charset="0"/>
                </a:rPr>
                <a:t>573 Kec &amp; 7.809 Desa</a:t>
              </a:r>
              <a:endParaRPr lang="en-US" altLang="en-US" sz="1300" b="1">
                <a:solidFill>
                  <a:srgbClr val="FFFFFF"/>
                </a:solidFill>
                <a:latin typeface="Bahnschrift SemiBold Condensed" panose="020B0502040204020203" pitchFamily="34" charset="0"/>
              </a:endParaRPr>
            </a:p>
          </p:txBody>
        </p:sp>
        <p:grpSp>
          <p:nvGrpSpPr>
            <p:cNvPr id="93" name="Group 716">
              <a:extLst>
                <a:ext uri="{FF2B5EF4-FFF2-40B4-BE49-F238E27FC236}">
                  <a16:creationId xmlns:a16="http://schemas.microsoft.com/office/drawing/2014/main" id="{59589736-89CD-4F71-8148-E9F2C1E1C116}"/>
                </a:ext>
              </a:extLst>
            </p:cNvPr>
            <p:cNvGrpSpPr/>
            <p:nvPr/>
          </p:nvGrpSpPr>
          <p:grpSpPr>
            <a:xfrm>
              <a:off x="2464756" y="5785445"/>
              <a:ext cx="391862" cy="597615"/>
              <a:chOff x="0" y="0"/>
              <a:chExt cx="804567" cy="1152959"/>
            </a:xfrm>
            <a:solidFill>
              <a:srgbClr val="9983B5"/>
            </a:solidFill>
          </p:grpSpPr>
          <p:sp>
            <p:nvSpPr>
              <p:cNvPr id="94" name="Shape 713">
                <a:extLst>
                  <a:ext uri="{FF2B5EF4-FFF2-40B4-BE49-F238E27FC236}">
                    <a16:creationId xmlns:a16="http://schemas.microsoft.com/office/drawing/2014/main" id="{C1FF4BE3-6EF5-437E-8482-770AFEA1A342}"/>
                  </a:ext>
                </a:extLst>
              </p:cNvPr>
              <p:cNvSpPr/>
              <p:nvPr/>
            </p:nvSpPr>
            <p:spPr>
              <a:xfrm flipH="1">
                <a:off x="0" y="166677"/>
                <a:ext cx="402284" cy="986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17922"/>
                    </a:lnTo>
                    <a:lnTo>
                      <a:pt x="21600" y="0"/>
                    </a:lnTo>
                    <a:lnTo>
                      <a:pt x="0" y="3733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8C73AB"/>
              </a:solidFill>
              <a:ln w="12700" cap="flat">
                <a:noFill/>
                <a:miter lim="400000"/>
              </a:ln>
              <a:effectLst/>
            </p:spPr>
            <p:txBody>
              <a:bodyPr lIns="27860" tIns="27860" rIns="27860" bIns="27860"/>
              <a:lstStyle/>
              <a:p>
                <a:pPr>
                  <a:defRPr/>
                </a:pPr>
                <a:endParaRPr sz="1300">
                  <a:solidFill>
                    <a:prstClr val="black"/>
                  </a:solidFill>
                  <a:latin typeface="Bahnschrift SemiBold Condensed" pitchFamily="34" charset="0"/>
                </a:endParaRPr>
              </a:p>
            </p:txBody>
          </p:sp>
          <p:sp>
            <p:nvSpPr>
              <p:cNvPr id="95" name="Shape 714">
                <a:extLst>
                  <a:ext uri="{FF2B5EF4-FFF2-40B4-BE49-F238E27FC236}">
                    <a16:creationId xmlns:a16="http://schemas.microsoft.com/office/drawing/2014/main" id="{3A6437B4-A1A7-46C0-A44C-D2809652C6DC}"/>
                  </a:ext>
                </a:extLst>
              </p:cNvPr>
              <p:cNvSpPr/>
              <p:nvPr/>
            </p:nvSpPr>
            <p:spPr>
              <a:xfrm flipH="1">
                <a:off x="402283" y="166677"/>
                <a:ext cx="402284" cy="986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7922"/>
                    </a:lnTo>
                    <a:lnTo>
                      <a:pt x="0" y="0"/>
                    </a:lnTo>
                    <a:lnTo>
                      <a:pt x="21600" y="3733"/>
                    </a:lnTo>
                    <a:lnTo>
                      <a:pt x="2160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27860" tIns="27860" rIns="27860" bIns="27860" anchor="ctr"/>
              <a:lstStyle/>
              <a:p>
                <a:pPr>
                  <a:defRPr/>
                </a:pPr>
                <a:endParaRPr lang="en-US" sz="1300" b="1" dirty="0">
                  <a:solidFill>
                    <a:srgbClr val="FFFFFF"/>
                  </a:solidFill>
                  <a:latin typeface="Bahnschrift SemiBold Condensed" pitchFamily="34" charset="0"/>
                  <a:ea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96" name="Shape 715">
                <a:extLst>
                  <a:ext uri="{FF2B5EF4-FFF2-40B4-BE49-F238E27FC236}">
                    <a16:creationId xmlns:a16="http://schemas.microsoft.com/office/drawing/2014/main" id="{510EAC6F-55D4-41EB-9936-EDB6C938ED6F}"/>
                  </a:ext>
                </a:extLst>
              </p:cNvPr>
              <p:cNvSpPr/>
              <p:nvPr/>
            </p:nvSpPr>
            <p:spPr>
              <a:xfrm flipH="1">
                <a:off x="1" y="0"/>
                <a:ext cx="804566" cy="33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lnTo>
                      <a:pt x="0" y="10680"/>
                    </a:lnTo>
                    <a:lnTo>
                      <a:pt x="10800" y="0"/>
                    </a:lnTo>
                    <a:lnTo>
                      <a:pt x="21600" y="10680"/>
                    </a:lnTo>
                    <a:lnTo>
                      <a:pt x="10800" y="21600"/>
                    </a:lnTo>
                    <a:close/>
                  </a:path>
                </a:pathLst>
              </a:custGeom>
              <a:solidFill>
                <a:srgbClr val="8064A2"/>
              </a:solidFill>
              <a:ln w="9525" cap="flat">
                <a:noFill/>
                <a:prstDash val="solid"/>
                <a:bevel/>
              </a:ln>
              <a:effectLst/>
            </p:spPr>
            <p:txBody>
              <a:bodyPr lIns="27860" tIns="27860" rIns="27860" bIns="27860"/>
              <a:lstStyle/>
              <a:p>
                <a:pPr>
                  <a:defRPr/>
                </a:pPr>
                <a:endParaRPr sz="1300">
                  <a:solidFill>
                    <a:prstClr val="black"/>
                  </a:solidFill>
                  <a:latin typeface="Bahnschrift SemiBold Condensed" pitchFamily="34" charset="0"/>
                </a:endParaRPr>
              </a:p>
            </p:txBody>
          </p:sp>
        </p:grpSp>
      </p:grpSp>
      <p:grpSp>
        <p:nvGrpSpPr>
          <p:cNvPr id="15378" name="Group 45">
            <a:extLst>
              <a:ext uri="{FF2B5EF4-FFF2-40B4-BE49-F238E27FC236}">
                <a16:creationId xmlns:a16="http://schemas.microsoft.com/office/drawing/2014/main" id="{EE9ED35B-EB2B-4EBF-B293-8A7A54F94A25}"/>
              </a:ext>
            </a:extLst>
          </p:cNvPr>
          <p:cNvGrpSpPr>
            <a:grpSpLocks/>
          </p:cNvGrpSpPr>
          <p:nvPr/>
        </p:nvGrpSpPr>
        <p:grpSpPr bwMode="auto">
          <a:xfrm>
            <a:off x="7459663" y="4806950"/>
            <a:ext cx="2324100" cy="488950"/>
            <a:chOff x="1" y="5055472"/>
            <a:chExt cx="2860047" cy="461736"/>
          </a:xfrm>
        </p:grpSpPr>
        <p:sp>
          <p:nvSpPr>
            <p:cNvPr id="15403" name="Shape 712">
              <a:extLst>
                <a:ext uri="{FF2B5EF4-FFF2-40B4-BE49-F238E27FC236}">
                  <a16:creationId xmlns:a16="http://schemas.microsoft.com/office/drawing/2014/main" id="{F978169A-0D29-4121-9075-5FF37CC69CB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" y="5124560"/>
              <a:ext cx="2468186" cy="324000"/>
            </a:xfrm>
            <a:prstGeom prst="rect">
              <a:avLst/>
            </a:prstGeom>
            <a:solidFill>
              <a:srgbClr val="4BA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860" tIns="27860" rIns="27860" bIns="27860" anchor="ctr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id-ID" altLang="en-US" sz="1300" b="1">
                  <a:solidFill>
                    <a:srgbClr val="FFFFFF"/>
                  </a:solidFill>
                  <a:latin typeface="Bahnschrift SemiBold Condensed" panose="020B0502040204020203" pitchFamily="34" charset="0"/>
                </a:rPr>
                <a:t>Luas Wilayah </a:t>
              </a:r>
              <a:r>
                <a:rPr lang="en-US" altLang="en-US" sz="1300" b="1">
                  <a:solidFill>
                    <a:srgbClr val="FFFFFF"/>
                  </a:solidFill>
                  <a:latin typeface="Bahnschrift SemiBold Condensed" panose="020B0502040204020203" pitchFamily="34" charset="0"/>
                </a:rPr>
                <a:t>3</a:t>
              </a:r>
              <a:r>
                <a:rPr lang="id-ID" altLang="en-US" sz="1300" b="1">
                  <a:solidFill>
                    <a:srgbClr val="FFFFFF"/>
                  </a:solidFill>
                  <a:latin typeface="Bahnschrift SemiBold Condensed" panose="020B0502040204020203" pitchFamily="34" charset="0"/>
                </a:rPr>
                <a:t>.254.412 Ha</a:t>
              </a:r>
              <a:endParaRPr lang="en-US" altLang="en-US" sz="1300" b="1">
                <a:solidFill>
                  <a:srgbClr val="FFFFFF"/>
                </a:solidFill>
                <a:latin typeface="Bahnschrift SemiBold Condensed" panose="020B0502040204020203" pitchFamily="34" charset="0"/>
              </a:endParaRPr>
            </a:p>
          </p:txBody>
        </p:sp>
        <p:grpSp>
          <p:nvGrpSpPr>
            <p:cNvPr id="15404" name="Group 716">
              <a:extLst>
                <a:ext uri="{FF2B5EF4-FFF2-40B4-BE49-F238E27FC236}">
                  <a16:creationId xmlns:a16="http://schemas.microsoft.com/office/drawing/2014/main" id="{11804C01-EC91-452B-9C20-B2C671A02F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68187" y="5055472"/>
              <a:ext cx="391862" cy="461737"/>
              <a:chOff x="0" y="0"/>
              <a:chExt cx="804567" cy="1152959"/>
            </a:xfrm>
          </p:grpSpPr>
          <p:sp>
            <p:nvSpPr>
              <p:cNvPr id="100" name="Shape 713">
                <a:extLst>
                  <a:ext uri="{FF2B5EF4-FFF2-40B4-BE49-F238E27FC236}">
                    <a16:creationId xmlns:a16="http://schemas.microsoft.com/office/drawing/2014/main" id="{3F84D0B8-956F-4796-B4E2-D977F89D8F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-1663" y="168453"/>
                <a:ext cx="405120" cy="984504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 extrusionOk="0">
                    <a:moveTo>
                      <a:pt x="0" y="21600"/>
                    </a:moveTo>
                    <a:lnTo>
                      <a:pt x="21600" y="17922"/>
                    </a:lnTo>
                    <a:lnTo>
                      <a:pt x="21600" y="0"/>
                    </a:lnTo>
                    <a:lnTo>
                      <a:pt x="0" y="3733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DB4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27860" tIns="27860" rIns="27860" bIns="27860"/>
              <a:lstStyle/>
              <a:p>
                <a:pPr>
                  <a:defRPr/>
                </a:pPr>
                <a:endParaRPr lang="id-ID" sz="1463">
                  <a:latin typeface="Bahnschrift SemiBold Condensed" pitchFamily="34" charset="0"/>
                </a:endParaRPr>
              </a:p>
            </p:txBody>
          </p:sp>
          <p:sp>
            <p:nvSpPr>
              <p:cNvPr id="101" name="Shape 714">
                <a:extLst>
                  <a:ext uri="{FF2B5EF4-FFF2-40B4-BE49-F238E27FC236}">
                    <a16:creationId xmlns:a16="http://schemas.microsoft.com/office/drawing/2014/main" id="{5E5BD70C-DB37-4237-BFF1-7F977EBF2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399445" y="168453"/>
                <a:ext cx="405120" cy="984504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 extrusionOk="0">
                    <a:moveTo>
                      <a:pt x="21600" y="21600"/>
                    </a:moveTo>
                    <a:lnTo>
                      <a:pt x="0" y="17922"/>
                    </a:lnTo>
                    <a:lnTo>
                      <a:pt x="0" y="0"/>
                    </a:lnTo>
                    <a:lnTo>
                      <a:pt x="21600" y="3733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6FBD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27860" tIns="27860" rIns="27860" bIns="27860" anchor="ctr"/>
              <a:lstStyle/>
              <a:p>
                <a:pPr>
                  <a:defRPr/>
                </a:pPr>
                <a:endParaRPr lang="id-ID" sz="1463">
                  <a:latin typeface="Bahnschrift SemiBold Condensed" pitchFamily="34" charset="0"/>
                </a:endParaRPr>
              </a:p>
            </p:txBody>
          </p:sp>
          <p:sp>
            <p:nvSpPr>
              <p:cNvPr id="102" name="Shape 715">
                <a:extLst>
                  <a:ext uri="{FF2B5EF4-FFF2-40B4-BE49-F238E27FC236}">
                    <a16:creationId xmlns:a16="http://schemas.microsoft.com/office/drawing/2014/main" id="{85831E33-D85C-4E14-BF5B-2361668B94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-1663" y="0"/>
                <a:ext cx="806227" cy="336903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 extrusionOk="0">
                    <a:moveTo>
                      <a:pt x="10800" y="21600"/>
                    </a:moveTo>
                    <a:lnTo>
                      <a:pt x="0" y="10680"/>
                    </a:lnTo>
                    <a:lnTo>
                      <a:pt x="10800" y="0"/>
                    </a:lnTo>
                    <a:lnTo>
                      <a:pt x="21600" y="10680"/>
                    </a:lnTo>
                    <a:lnTo>
                      <a:pt x="10800" y="21600"/>
                    </a:lnTo>
                    <a:close/>
                  </a:path>
                </a:pathLst>
              </a:custGeom>
              <a:solidFill>
                <a:srgbClr val="4BAC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27860" tIns="27860" rIns="27860" bIns="27860"/>
              <a:lstStyle/>
              <a:p>
                <a:pPr>
                  <a:defRPr/>
                </a:pPr>
                <a:endParaRPr lang="id-ID" sz="1463">
                  <a:latin typeface="Bahnschrift SemiBold Condensed" pitchFamily="34" charset="0"/>
                </a:endParaRPr>
              </a:p>
            </p:txBody>
          </p:sp>
        </p:grpSp>
      </p:grpSp>
      <p:graphicFrame>
        <p:nvGraphicFramePr>
          <p:cNvPr id="103" name="Chart 102">
            <a:extLst>
              <a:ext uri="{FF2B5EF4-FFF2-40B4-BE49-F238E27FC236}">
                <a16:creationId xmlns:a16="http://schemas.microsoft.com/office/drawing/2014/main" id="{363618CD-48C3-4AAC-9F4F-9F7AC863402D}"/>
              </a:ext>
            </a:extLst>
          </p:cNvPr>
          <p:cNvGraphicFramePr/>
          <p:nvPr/>
        </p:nvGraphicFramePr>
        <p:xfrm>
          <a:off x="148590" y="4320070"/>
          <a:ext cx="4871495" cy="1894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5" name="TextBox 104">
            <a:extLst>
              <a:ext uri="{FF2B5EF4-FFF2-40B4-BE49-F238E27FC236}">
                <a16:creationId xmlns:a16="http://schemas.microsoft.com/office/drawing/2014/main" id="{EF4FBBCD-3144-41DB-B23D-989C43B5A5FD}"/>
              </a:ext>
            </a:extLst>
          </p:cNvPr>
          <p:cNvSpPr txBox="1"/>
          <p:nvPr/>
        </p:nvSpPr>
        <p:spPr>
          <a:xfrm>
            <a:off x="115888" y="2201863"/>
            <a:ext cx="1584325" cy="266700"/>
          </a:xfrm>
          <a:prstGeom prst="rect">
            <a:avLst/>
          </a:prstGeom>
          <a:solidFill>
            <a:srgbClr val="F79646"/>
          </a:solidFill>
          <a:ln>
            <a:noFill/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id-ID" sz="1138" b="1" dirty="0">
                <a:solidFill>
                  <a:srgbClr val="FFFF00"/>
                </a:solidFill>
                <a:latin typeface="Bahnschrift SemiBold Condensed" pitchFamily="34" charset="0"/>
                <a:ea typeface="Tahoma" panose="020B0604030504040204" pitchFamily="34" charset="0"/>
                <a:cs typeface="Tahoma" panose="020B0604030504040204" pitchFamily="34" charset="0"/>
              </a:rPr>
              <a:t>Rasio Ketergantungan 41,17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CEE76601-85F2-43D6-A90D-CFFE54109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0825" y="2640013"/>
            <a:ext cx="1965325" cy="61753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id-ID" altLang="en-US" sz="1138" b="1" dirty="0">
                <a:solidFill>
                  <a:schemeClr val="bg1"/>
                </a:solidFill>
                <a:latin typeface="Bahnschrift Condensed" pitchFamily="34" charset="0"/>
              </a:rPr>
              <a:t>Usia Non-Produktif </a:t>
            </a:r>
          </a:p>
          <a:p>
            <a:pPr algn="r" eaLnBrk="1" hangingPunct="1">
              <a:defRPr/>
            </a:pPr>
            <a:r>
              <a:rPr lang="id-ID" altLang="en-US" sz="1138" dirty="0">
                <a:solidFill>
                  <a:schemeClr val="bg1"/>
                </a:solidFill>
                <a:latin typeface="Bahnschrift Condensed" pitchFamily="34" charset="0"/>
              </a:rPr>
              <a:t>(0-14 dan &gt;65 th) </a:t>
            </a:r>
            <a:endParaRPr lang="en-US" altLang="en-US" sz="1138" dirty="0">
              <a:solidFill>
                <a:schemeClr val="bg1"/>
              </a:solidFill>
              <a:latin typeface="Bahnschrift Condensed" pitchFamily="34" charset="0"/>
            </a:endParaRPr>
          </a:p>
          <a:p>
            <a:pPr algn="r" eaLnBrk="1" hangingPunct="1">
              <a:defRPr/>
            </a:pPr>
            <a:r>
              <a:rPr lang="id-ID" altLang="en-US" sz="1138" dirty="0">
                <a:solidFill>
                  <a:schemeClr val="bg1"/>
                </a:solidFill>
                <a:latin typeface="Bahnschrift Condensed" pitchFamily="34" charset="0"/>
              </a:rPr>
              <a:t>10.444.854 jiwa (29,17%)</a:t>
            </a:r>
          </a:p>
        </p:txBody>
      </p:sp>
      <p:grpSp>
        <p:nvGrpSpPr>
          <p:cNvPr id="15382" name="Group 126">
            <a:extLst>
              <a:ext uri="{FF2B5EF4-FFF2-40B4-BE49-F238E27FC236}">
                <a16:creationId xmlns:a16="http://schemas.microsoft.com/office/drawing/2014/main" id="{4B7C5EE6-7A10-471D-B7A8-8945D606DC29}"/>
              </a:ext>
            </a:extLst>
          </p:cNvPr>
          <p:cNvGrpSpPr>
            <a:grpSpLocks/>
          </p:cNvGrpSpPr>
          <p:nvPr/>
        </p:nvGrpSpPr>
        <p:grpSpPr bwMode="auto">
          <a:xfrm>
            <a:off x="2741613" y="2506663"/>
            <a:ext cx="784225" cy="711200"/>
            <a:chOff x="3373877" y="2293040"/>
            <a:chExt cx="965080" cy="875595"/>
          </a:xfrm>
        </p:grpSpPr>
        <p:sp>
          <p:nvSpPr>
            <p:cNvPr id="15400" name="object 12">
              <a:extLst>
                <a:ext uri="{FF2B5EF4-FFF2-40B4-BE49-F238E27FC236}">
                  <a16:creationId xmlns:a16="http://schemas.microsoft.com/office/drawing/2014/main" id="{DF1A55F1-EC5A-48BB-9E36-7F696DAB8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3877" y="2704164"/>
              <a:ext cx="619004" cy="464471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5401" name="object 11">
              <a:extLst>
                <a:ext uri="{FF2B5EF4-FFF2-40B4-BE49-F238E27FC236}">
                  <a16:creationId xmlns:a16="http://schemas.microsoft.com/office/drawing/2014/main" id="{F8882FA1-9B55-49C2-A8FB-D88FAE7FB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4401" y="2316388"/>
              <a:ext cx="385645" cy="340175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5402" name="object 13">
              <a:extLst>
                <a:ext uri="{FF2B5EF4-FFF2-40B4-BE49-F238E27FC236}">
                  <a16:creationId xmlns:a16="http://schemas.microsoft.com/office/drawing/2014/main" id="{D341165A-9F8E-4F97-A6E9-3818EA37C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4700" y="2293040"/>
              <a:ext cx="464257" cy="409520"/>
            </a:xfrm>
            <a:prstGeom prst="rect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400">
                <a:latin typeface="Calibri" panose="020F0502020204030204" pitchFamily="34" charset="0"/>
              </a:endParaRPr>
            </a:p>
          </p:txBody>
        </p:sp>
      </p:grpSp>
      <p:sp>
        <p:nvSpPr>
          <p:cNvPr id="112" name="TextBox 13">
            <a:extLst>
              <a:ext uri="{FF2B5EF4-FFF2-40B4-BE49-F238E27FC236}">
                <a16:creationId xmlns:a16="http://schemas.microsoft.com/office/drawing/2014/main" id="{FF4F3EE6-DD97-495B-97EF-8441FB7B2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44775"/>
            <a:ext cx="2616200" cy="4429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id-ID" altLang="en-US" sz="1138" b="1" dirty="0">
                <a:solidFill>
                  <a:schemeClr val="bg1"/>
                </a:solidFill>
                <a:latin typeface="Bahnschrift Condensed" pitchFamily="34" charset="0"/>
              </a:rPr>
              <a:t>Usia Produktif </a:t>
            </a:r>
            <a:r>
              <a:rPr lang="id-ID" altLang="en-US" sz="1138" dirty="0">
                <a:solidFill>
                  <a:schemeClr val="bg1"/>
                </a:solidFill>
                <a:latin typeface="Bahnschrift Condensed" pitchFamily="34" charset="0"/>
              </a:rPr>
              <a:t>(15-64 th) </a:t>
            </a:r>
            <a:endParaRPr lang="en-US" altLang="en-US" sz="1138" dirty="0">
              <a:solidFill>
                <a:schemeClr val="bg1"/>
              </a:solidFill>
              <a:latin typeface="Bahnschrift Condensed" pitchFamily="34" charset="0"/>
            </a:endParaRPr>
          </a:p>
          <a:p>
            <a:pPr algn="r" eaLnBrk="1" hangingPunct="1">
              <a:defRPr/>
            </a:pPr>
            <a:r>
              <a:rPr lang="id-ID" altLang="en-US" sz="1138" dirty="0">
                <a:solidFill>
                  <a:schemeClr val="bg1"/>
                </a:solidFill>
                <a:latin typeface="Bahnschrift Condensed" pitchFamily="34" charset="0"/>
              </a:rPr>
              <a:t>25.367.395 jiwa (70,83%)</a:t>
            </a:r>
            <a:endParaRPr lang="en-US" altLang="en-US" sz="1138" dirty="0">
              <a:solidFill>
                <a:schemeClr val="bg1"/>
              </a:solidFill>
              <a:latin typeface="Bahnschrift Condensed" pitchFamily="34" charset="0"/>
            </a:endParaRPr>
          </a:p>
        </p:txBody>
      </p:sp>
      <p:sp>
        <p:nvSpPr>
          <p:cNvPr id="15384" name="object 14">
            <a:extLst>
              <a:ext uri="{FF2B5EF4-FFF2-40B4-BE49-F238E27FC236}">
                <a16:creationId xmlns:a16="http://schemas.microsoft.com/office/drawing/2014/main" id="{339A8940-4BB3-413B-80D6-1FBA46850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50" y="2425700"/>
            <a:ext cx="831850" cy="792163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400">
              <a:latin typeface="Calibri" panose="020F0502020204030204" pitchFamily="34" charset="0"/>
            </a:endParaRPr>
          </a:p>
        </p:txBody>
      </p:sp>
      <p:pic>
        <p:nvPicPr>
          <p:cNvPr id="15385" name="Picture 111">
            <a:extLst>
              <a:ext uri="{FF2B5EF4-FFF2-40B4-BE49-F238E27FC236}">
                <a16:creationId xmlns:a16="http://schemas.microsoft.com/office/drawing/2014/main" id="{9916E58A-C60A-4DEA-A6B3-1D459501CD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846138"/>
            <a:ext cx="16525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Rounded Rectangular Callout 116">
            <a:extLst>
              <a:ext uri="{FF2B5EF4-FFF2-40B4-BE49-F238E27FC236}">
                <a16:creationId xmlns:a16="http://schemas.microsoft.com/office/drawing/2014/main" id="{BDB13213-C964-4666-9D95-0FD788F9FBA7}"/>
              </a:ext>
            </a:extLst>
          </p:cNvPr>
          <p:cNvSpPr/>
          <p:nvPr/>
        </p:nvSpPr>
        <p:spPr>
          <a:xfrm>
            <a:off x="255588" y="3333750"/>
            <a:ext cx="2262187" cy="693738"/>
          </a:xfrm>
          <a:prstGeom prst="wedgeRoundRectCallout">
            <a:avLst>
              <a:gd name="adj1" fmla="val 39021"/>
              <a:gd name="adj2" fmla="val -74404"/>
              <a:gd name="adj3" fmla="val 16667"/>
            </a:avLst>
          </a:prstGeom>
          <a:ln w="9525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463"/>
          </a:p>
        </p:txBody>
      </p:sp>
      <p:sp>
        <p:nvSpPr>
          <p:cNvPr id="107" name="Rectangle 103">
            <a:extLst>
              <a:ext uri="{FF2B5EF4-FFF2-40B4-BE49-F238E27FC236}">
                <a16:creationId xmlns:a16="http://schemas.microsoft.com/office/drawing/2014/main" id="{4451C477-B6B7-4E4C-845E-69E8E3F20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" y="3327400"/>
            <a:ext cx="21875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id-ID" altLang="en-US" sz="1308" b="1" dirty="0">
                <a:solidFill>
                  <a:srgbClr val="000000"/>
                </a:solidFill>
                <a:latin typeface="Bahnschrift SemiBold Condensed" pitchFamily="34" charset="0"/>
                <a:ea typeface="Batang"/>
                <a:cs typeface="Tahoma" panose="020B0604030504040204" pitchFamily="34" charset="0"/>
              </a:rPr>
              <a:t>Usia penduduk produktif </a:t>
            </a:r>
            <a:r>
              <a:rPr lang="id-ID" altLang="en-US" sz="1308" b="1" dirty="0">
                <a:solidFill>
                  <a:srgbClr val="FF0000"/>
                </a:solidFill>
                <a:latin typeface="Bahnschrift SemiBold Condensed" pitchFamily="34" charset="0"/>
                <a:ea typeface="Batang"/>
                <a:cs typeface="Tahoma" panose="020B0604030504040204" pitchFamily="34" charset="0"/>
              </a:rPr>
              <a:t>lebih besar </a:t>
            </a:r>
            <a:r>
              <a:rPr lang="id-ID" altLang="en-US" sz="1308" b="1" dirty="0">
                <a:solidFill>
                  <a:srgbClr val="000000"/>
                </a:solidFill>
                <a:latin typeface="Bahnschrift SemiBold Condensed" pitchFamily="34" charset="0"/>
                <a:ea typeface="Batang"/>
                <a:cs typeface="Tahoma" panose="020B0604030504040204" pitchFamily="34" charset="0"/>
              </a:rPr>
              <a:t>daripada usia penduduk non produktif</a:t>
            </a:r>
            <a:endParaRPr lang="en-AU" altLang="en-US" sz="1308" b="1" dirty="0">
              <a:latin typeface="Bahnschrift SemiBold Condensed" pitchFamily="34" charset="0"/>
              <a:ea typeface="Batang"/>
              <a:cs typeface="Tahoma" panose="020B0604030504040204" pitchFamily="34" charset="0"/>
            </a:endParaRPr>
          </a:p>
        </p:txBody>
      </p: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7BAEFFB6-8893-4922-902C-B137EE26E895}"/>
              </a:ext>
            </a:extLst>
          </p:cNvPr>
          <p:cNvSpPr/>
          <p:nvPr/>
        </p:nvSpPr>
        <p:spPr>
          <a:xfrm>
            <a:off x="263525" y="4094163"/>
            <a:ext cx="2270125" cy="6429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463"/>
          </a:p>
        </p:txBody>
      </p:sp>
      <p:sp>
        <p:nvSpPr>
          <p:cNvPr id="150534" name="Rectangle 103">
            <a:extLst>
              <a:ext uri="{FF2B5EF4-FFF2-40B4-BE49-F238E27FC236}">
                <a16:creationId xmlns:a16="http://schemas.microsoft.com/office/drawing/2014/main" id="{B3BDE461-2677-4875-9500-17BD01E57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4076700"/>
            <a:ext cx="2185988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id-ID" altLang="en-US" sz="1308" b="1" dirty="0">
                <a:solidFill>
                  <a:srgbClr val="000000"/>
                </a:solidFill>
                <a:latin typeface="Bahnschrift SemiBold Condensed" pitchFamily="34" charset="0"/>
                <a:ea typeface="Batang"/>
                <a:cs typeface="Tahoma" panose="020B0604030504040204" pitchFamily="34" charset="0"/>
              </a:rPr>
              <a:t>Peluang </a:t>
            </a:r>
            <a:r>
              <a:rPr lang="id-ID" altLang="en-US" sz="1308" b="1" dirty="0">
                <a:solidFill>
                  <a:srgbClr val="FF0000"/>
                </a:solidFill>
                <a:latin typeface="Bahnschrift SemiBold Condensed" pitchFamily="34" charset="0"/>
                <a:ea typeface="Batang"/>
                <a:cs typeface="Tahoma" panose="020B0604030504040204" pitchFamily="34" charset="0"/>
              </a:rPr>
              <a:t>Bonus Demografi Jateng relatif lebih pendek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id-ID" altLang="en-US" sz="1308" b="1" dirty="0">
                <a:latin typeface="Bahnschrift SemiBold Condensed" pitchFamily="34" charset="0"/>
                <a:ea typeface="Batang"/>
                <a:cs typeface="Tahoma" panose="020B0604030504040204" pitchFamily="34" charset="0"/>
              </a:rPr>
              <a:t>(Th 2015 – Th 2030) </a:t>
            </a:r>
            <a:endParaRPr lang="en-AU" altLang="en-US" sz="1308" b="1" dirty="0">
              <a:latin typeface="Bahnschrift SemiBold Condensed" pitchFamily="34" charset="0"/>
              <a:ea typeface="Batang"/>
              <a:cs typeface="Tahoma" panose="020B0604030504040204" pitchFamily="34" charset="0"/>
            </a:endParaRPr>
          </a:p>
        </p:txBody>
      </p:sp>
      <p:grpSp>
        <p:nvGrpSpPr>
          <p:cNvPr id="15390" name="Group 127">
            <a:extLst>
              <a:ext uri="{FF2B5EF4-FFF2-40B4-BE49-F238E27FC236}">
                <a16:creationId xmlns:a16="http://schemas.microsoft.com/office/drawing/2014/main" id="{C760A2D1-871E-4315-B96C-F1B0602FF2C0}"/>
              </a:ext>
            </a:extLst>
          </p:cNvPr>
          <p:cNvGrpSpPr>
            <a:grpSpLocks/>
          </p:cNvGrpSpPr>
          <p:nvPr/>
        </p:nvGrpSpPr>
        <p:grpSpPr bwMode="auto">
          <a:xfrm>
            <a:off x="4895850" y="4699000"/>
            <a:ext cx="1919288" cy="1087438"/>
            <a:chOff x="6025967" y="4992053"/>
            <a:chExt cx="2361113" cy="1337574"/>
          </a:xfrm>
        </p:grpSpPr>
        <p:grpSp>
          <p:nvGrpSpPr>
            <p:cNvPr id="15395" name="object 10">
              <a:extLst>
                <a:ext uri="{FF2B5EF4-FFF2-40B4-BE49-F238E27FC236}">
                  <a16:creationId xmlns:a16="http://schemas.microsoft.com/office/drawing/2014/main" id="{1DCAA978-F5FF-4F75-AA50-D7511A8532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25967" y="4992053"/>
              <a:ext cx="834587" cy="1337574"/>
              <a:chOff x="1948934" y="1405127"/>
              <a:chExt cx="1626631" cy="3180588"/>
            </a:xfrm>
          </p:grpSpPr>
          <p:sp>
            <p:nvSpPr>
              <p:cNvPr id="15398" name="object 11">
                <a:extLst>
                  <a:ext uri="{FF2B5EF4-FFF2-40B4-BE49-F238E27FC236}">
                    <a16:creationId xmlns:a16="http://schemas.microsoft.com/office/drawing/2014/main" id="{1A81A9B2-2793-48C8-B8C6-ABED7896E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0364" y="3360420"/>
                <a:ext cx="1223772" cy="1225295"/>
              </a:xfrm>
              <a:prstGeom prst="rect">
                <a:avLst/>
              </a:prstGeom>
              <a:blipFill dpi="0" rotWithShape="1">
                <a:blip r:embed="rId1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5399" name="object 12">
                <a:extLst>
                  <a:ext uri="{FF2B5EF4-FFF2-40B4-BE49-F238E27FC236}">
                    <a16:creationId xmlns:a16="http://schemas.microsoft.com/office/drawing/2014/main" id="{2BA96B1C-A015-476E-AC76-B93EE0B71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8934" y="1405127"/>
                <a:ext cx="1626631" cy="1929384"/>
              </a:xfrm>
              <a:prstGeom prst="rect">
                <a:avLst/>
              </a:prstGeom>
              <a:blipFill dpi="0" rotWithShape="1">
                <a:blip r:embed="rId1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5396" name="object 13">
              <a:extLst>
                <a:ext uri="{FF2B5EF4-FFF2-40B4-BE49-F238E27FC236}">
                  <a16:creationId xmlns:a16="http://schemas.microsoft.com/office/drawing/2014/main" id="{C83BD71A-5B0E-4CD2-A94E-D54BD5DD6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0400" y="5072911"/>
              <a:ext cx="514007" cy="421906"/>
            </a:xfrm>
            <a:prstGeom prst="rect">
              <a:avLst/>
            </a:pr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5397" name="object 14">
              <a:extLst>
                <a:ext uri="{FF2B5EF4-FFF2-40B4-BE49-F238E27FC236}">
                  <a16:creationId xmlns:a16="http://schemas.microsoft.com/office/drawing/2014/main" id="{AA8B7D1B-376B-4450-9855-E0EAE3A69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1911" y="5083852"/>
              <a:ext cx="555169" cy="441043"/>
            </a:xfrm>
            <a:prstGeom prst="rect">
              <a:avLst/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400">
                <a:latin typeface="Calibri" panose="020F0502020204030204" pitchFamily="34" charset="0"/>
              </a:endParaRPr>
            </a:p>
          </p:txBody>
        </p:sp>
      </p:grpSp>
      <p:sp>
        <p:nvSpPr>
          <p:cNvPr id="125" name="object 15">
            <a:extLst>
              <a:ext uri="{FF2B5EF4-FFF2-40B4-BE49-F238E27FC236}">
                <a16:creationId xmlns:a16="http://schemas.microsoft.com/office/drawing/2014/main" id="{00473BD6-F830-4002-9A65-8B303B16BCC5}"/>
              </a:ext>
            </a:extLst>
          </p:cNvPr>
          <p:cNvSpPr txBox="1"/>
          <p:nvPr/>
        </p:nvSpPr>
        <p:spPr>
          <a:xfrm>
            <a:off x="5159375" y="4435475"/>
            <a:ext cx="1873250" cy="2365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10319" rIns="0" bIns="0">
            <a:spAutoFit/>
          </a:bodyPr>
          <a:lstStyle/>
          <a:p>
            <a:pPr marL="10319" algn="ctr">
              <a:spcBef>
                <a:spcPts val="81"/>
              </a:spcBef>
              <a:defRPr/>
            </a:pPr>
            <a:r>
              <a:rPr sz="1463" b="1" spc="-4" dirty="0">
                <a:latin typeface="Bahnschrift SemiBold Condensed" pitchFamily="34" charset="0"/>
                <a:ea typeface="Tahoma" pitchFamily="34" charset="0"/>
                <a:cs typeface="Tahoma" pitchFamily="34" charset="0"/>
              </a:rPr>
              <a:t>REVOLUSI INDUSTRI</a:t>
            </a:r>
            <a:r>
              <a:rPr sz="1463" b="1" spc="-20" dirty="0">
                <a:latin typeface="Bahnschrift SemiBold Condensed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sz="1463" b="1" dirty="0">
                <a:latin typeface="Bahnschrift SemiBold Condensed" pitchFamily="34" charset="0"/>
                <a:ea typeface="Tahoma" pitchFamily="34" charset="0"/>
                <a:cs typeface="Tahoma" pitchFamily="34" charset="0"/>
              </a:rPr>
              <a:t>4.0</a:t>
            </a:r>
            <a:endParaRPr sz="1463" dirty="0">
              <a:latin typeface="Bahnschrift SemiBold Condense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9" name="Rounded Rectangular Callout 128">
            <a:extLst>
              <a:ext uri="{FF2B5EF4-FFF2-40B4-BE49-F238E27FC236}">
                <a16:creationId xmlns:a16="http://schemas.microsoft.com/office/drawing/2014/main" id="{DC13AA5B-2676-4F35-9A1C-AB2F53F1D655}"/>
              </a:ext>
            </a:extLst>
          </p:cNvPr>
          <p:cNvSpPr/>
          <p:nvPr/>
        </p:nvSpPr>
        <p:spPr>
          <a:xfrm>
            <a:off x="5588000" y="5397500"/>
            <a:ext cx="1774825" cy="693738"/>
          </a:xfrm>
          <a:prstGeom prst="wedgeRoundRectCallout">
            <a:avLst>
              <a:gd name="adj1" fmla="val -40049"/>
              <a:gd name="adj2" fmla="val -73214"/>
              <a:gd name="adj3" fmla="val 16667"/>
            </a:avLst>
          </a:prstGeom>
          <a:solidFill>
            <a:schemeClr val="tx2"/>
          </a:solidFill>
          <a:ln w="9525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463" dirty="0">
              <a:solidFill>
                <a:schemeClr val="bg1"/>
              </a:solidFill>
            </a:endParaRPr>
          </a:p>
        </p:txBody>
      </p:sp>
      <p:sp>
        <p:nvSpPr>
          <p:cNvPr id="130" name="Rectangle 103">
            <a:extLst>
              <a:ext uri="{FF2B5EF4-FFF2-40B4-BE49-F238E27FC236}">
                <a16:creationId xmlns:a16="http://schemas.microsoft.com/office/drawing/2014/main" id="{F276998C-978F-4E28-89F1-11B577971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550" y="5511800"/>
            <a:ext cx="177958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87709" algn="just">
              <a:spcBef>
                <a:spcPts val="171"/>
              </a:spcBef>
              <a:buFont typeface="Arial" panose="020B0604020202020204" pitchFamily="34" charset="0"/>
              <a:buNone/>
              <a:tabLst>
                <a:tab pos="1783080" algn="l"/>
                <a:tab pos="2462570" algn="l"/>
                <a:tab pos="3137932" algn="l"/>
              </a:tabLst>
              <a:defRPr/>
            </a:pPr>
            <a:r>
              <a:rPr lang="id-ID" sz="1138" spc="-8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Membutuhkan </a:t>
            </a:r>
            <a:r>
              <a:rPr lang="id-ID" sz="1138" spc="-4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SDM </a:t>
            </a:r>
            <a:r>
              <a:rPr lang="id-ID" sz="1138" spc="-12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yang </a:t>
            </a:r>
            <a:r>
              <a:rPr lang="id-ID" sz="1138" spc="-4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memiliki </a:t>
            </a:r>
            <a:r>
              <a:rPr lang="id-ID" sz="1138" i="1" spc="-4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Soft skill</a:t>
            </a:r>
            <a:r>
              <a:rPr lang="id-ID" sz="1138" spc="-4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, </a:t>
            </a:r>
            <a:r>
              <a:rPr lang="id-ID" sz="1138" i="1" spc="-4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social </a:t>
            </a:r>
            <a:r>
              <a:rPr lang="id-ID" sz="1138" i="1" spc="-8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intelegence  </a:t>
            </a:r>
            <a:r>
              <a:rPr lang="id-ID" sz="1138" spc="-8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yang</a:t>
            </a:r>
            <a:r>
              <a:rPr lang="id-ID" sz="1138" spc="-12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 </a:t>
            </a:r>
            <a:r>
              <a:rPr lang="id-ID" sz="1138" spc="-4" dirty="0">
                <a:solidFill>
                  <a:schemeClr val="bg1"/>
                </a:solidFill>
                <a:latin typeface="Bahnschrift SemiBold Condensed" pitchFamily="34" charset="0"/>
                <a:cs typeface="Carlito"/>
              </a:rPr>
              <a:t>baik</a:t>
            </a:r>
            <a:endParaRPr lang="id-ID" sz="1138" dirty="0">
              <a:solidFill>
                <a:schemeClr val="bg1"/>
              </a:solidFill>
              <a:latin typeface="Bahnschrift SemiBold Condensed" pitchFamily="34" charset="0"/>
              <a:cs typeface="Carlito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D309-CA42-41C5-8715-1C7318E03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3391B-F811-4525-B3BA-B9DE7A5AC643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3520</TotalTime>
  <Words>2889</Words>
  <Application>Microsoft Office PowerPoint</Application>
  <PresentationFormat>A4 Paper (210x297 mm)</PresentationFormat>
  <Paragraphs>747</Paragraphs>
  <Slides>45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63" baseType="lpstr">
      <vt:lpstr>Agency FB</vt:lpstr>
      <vt:lpstr>Arial</vt:lpstr>
      <vt:lpstr>Arial Black</vt:lpstr>
      <vt:lpstr>Bahnschrift Condensed</vt:lpstr>
      <vt:lpstr>Bahnschrift SemiBold Condensed</vt:lpstr>
      <vt:lpstr>Bahnschrift SemiBold SemiConden</vt:lpstr>
      <vt:lpstr>Berlin Sans FB Demi</vt:lpstr>
      <vt:lpstr>Bookman Old Style</vt:lpstr>
      <vt:lpstr>Calibri</vt:lpstr>
      <vt:lpstr>Calibri Light</vt:lpstr>
      <vt:lpstr>Cambria</vt:lpstr>
      <vt:lpstr>Cambria Math</vt:lpstr>
      <vt:lpstr>Carlito</vt:lpstr>
      <vt:lpstr>Roboto</vt:lpstr>
      <vt:lpstr>Tahoma</vt:lpstr>
      <vt:lpstr>Times New Roman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TUJUAN PELAKSANAAN FORUM PD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ISU STRATEGIS PEMBANGUNAN JATENG 2021</vt:lpstr>
      <vt:lpstr>PRIORITAS PEMBANGUNAN JAWA TENGAH TAHUN 2021</vt:lpstr>
      <vt:lpstr>AKTIVITAS PEMBANGUNAN BERDASARKAN SIKLUS HIDUP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Target Indikator Kinerja Urusan Kamtrantibum, Pemberdayaan Masyarakat dan Desa, Admindukcapil, Penunjang Urusan Pemerintahan dan Fungsi Lainnya, serta penyusunan Renja berdasarkan prioritas pembangunan Tahun 2021</dc:title>
  <dc:creator>Hp</dc:creator>
  <cp:lastModifiedBy>User 3 Bappeda Jateng</cp:lastModifiedBy>
  <cp:revision>495</cp:revision>
  <cp:lastPrinted>2020-02-18T08:07:37Z</cp:lastPrinted>
  <dcterms:created xsi:type="dcterms:W3CDTF">2020-02-11T04:50:36Z</dcterms:created>
  <dcterms:modified xsi:type="dcterms:W3CDTF">2020-03-09T00:15:53Z</dcterms:modified>
</cp:coreProperties>
</file>